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Architects Daughter"/>
      <p:regular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Dancing Script"/>
      <p:regular r:id="rId50"/>
      <p:bold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font" Target="fonts/ArchitectsDaughter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ancingScript-bold.fntdata"/><Relationship Id="rId50" Type="http://schemas.openxmlformats.org/officeDocument/2006/relationships/font" Target="fonts/DancingScript-regular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54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yann.lecun.com/exdb/mnist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fe15fc4ca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fe15fc4ca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d5d615e1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d5d615e1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d5d615e1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d5d615e1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13bf77e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13bf77e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d5d615e1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d5d615e1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dcc4213c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dcc4213c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d5d615e1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d5d615e1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cc4213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cc4213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d5d615e1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d5d615e1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d5d615e1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d5d615e1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d5d615e1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d5d615e1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3bf77e61_2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3bf77e61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MNIST dataset contains 60,000 handwritten digits labeled with their correct meaning. This dataset can be downloaded from: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http://yann.lecun.com/exdb/mnist/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dcc4213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dcc4213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dcc4213c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dcc4213c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d5d615e1a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d5d615e1a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d5d615e1a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d5d615e1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dcc4213c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dcc4213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dcc4213c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dcc4213c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dcc4213c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dcc4213c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d5d615e1a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d5d615e1a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dcc4213c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6dcc4213c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d5d615e1a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d5d615e1a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d5d615e1a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3d5d615e1a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d5d615e1a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d5d615e1a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d5d615e1a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d5d615e1a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d5d615e1a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d5d615e1a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d5d615e1a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d5d615e1a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d5d615e1a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3d5d615e1a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d5d615e1a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d5d615e1a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d5d615e1a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d5d615e1a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413bf77e6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413bf77e6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d5d615e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d5d615e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d5d615e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d5d615e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d5d615e1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d5d615e1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d5d615e1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d5d615e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d5d615e1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d5d615e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d5d615e1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d5d615e1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accen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889126" y="0"/>
            <a:ext cx="2920200" cy="5143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0" y="0"/>
            <a:ext cx="190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81015" y="3587900"/>
            <a:ext cx="2781971" cy="8364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ctrTitle"/>
          </p:nvPr>
        </p:nvSpPr>
        <p:spPr>
          <a:xfrm>
            <a:off x="457200" y="1657351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457200" y="23431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/>
          <p:nvPr/>
        </p:nvSpPr>
        <p:spPr>
          <a:xfrm>
            <a:off x="3733799" y="4400550"/>
            <a:ext cx="1676400" cy="304800"/>
          </a:xfrm>
          <a:custGeom>
            <a:rect b="b" l="l" r="r" t="t"/>
            <a:pathLst>
              <a:path extrusionOk="0" h="120000" w="120000">
                <a:moveTo>
                  <a:pt x="5860" y="0"/>
                </a:moveTo>
                <a:lnTo>
                  <a:pt x="16363" y="0"/>
                </a:lnTo>
                <a:lnTo>
                  <a:pt x="17413" y="0"/>
                </a:lnTo>
                <a:lnTo>
                  <a:pt x="102586" y="0"/>
                </a:lnTo>
                <a:lnTo>
                  <a:pt x="103636" y="0"/>
                </a:lnTo>
                <a:lnTo>
                  <a:pt x="114139" y="0"/>
                </a:lnTo>
                <a:lnTo>
                  <a:pt x="120000" y="60000"/>
                </a:lnTo>
                <a:lnTo>
                  <a:pt x="114139" y="120000"/>
                </a:lnTo>
                <a:lnTo>
                  <a:pt x="103636" y="120000"/>
                </a:lnTo>
                <a:lnTo>
                  <a:pt x="102586" y="120000"/>
                </a:lnTo>
                <a:lnTo>
                  <a:pt x="17413" y="120000"/>
                </a:lnTo>
                <a:lnTo>
                  <a:pt x="16363" y="120000"/>
                </a:lnTo>
                <a:lnTo>
                  <a:pt x="5860" y="120000"/>
                </a:lnTo>
                <a:lnTo>
                  <a:pt x="0" y="60000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127145" y="4400550"/>
            <a:ext cx="1283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C9DAF8"/>
                </a:solidFill>
                <a:latin typeface="Roboto"/>
                <a:ea typeface="Roboto"/>
                <a:cs typeface="Roboto"/>
                <a:sym typeface="Roboto"/>
              </a:rPr>
              <a:t>DATA &amp; ANALYTICS</a:t>
            </a:r>
            <a:endParaRPr b="0" i="0" sz="1000" u="none" cap="none" strike="noStrike">
              <a:solidFill>
                <a:srgbClr val="C9DA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CPNEXT16-Logo-W.png"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2" y="5210075"/>
            <a:ext cx="30480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4.png" id="70" name="Google Shape;70;p14"/>
          <p:cNvPicPr preferRelativeResize="0"/>
          <p:nvPr/>
        </p:nvPicPr>
        <p:blipFill rotWithShape="1">
          <a:blip r:embed="rId4">
            <a:alphaModFix amt="70000"/>
          </a:blip>
          <a:srcRect b="0" l="0" r="0" t="0"/>
          <a:stretch/>
        </p:blipFill>
        <p:spPr>
          <a:xfrm>
            <a:off x="3866536" y="4453538"/>
            <a:ext cx="179100" cy="1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A3A3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04800" y="2456400"/>
            <a:ext cx="8229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ACACAC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ACACA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Merriweather Sans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304800" y="1428750"/>
            <a:ext cx="82296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6"/>
          <p:cNvSpPr/>
          <p:nvPr/>
        </p:nvSpPr>
        <p:spPr>
          <a:xfrm>
            <a:off x="6934200" y="485775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ACACAC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rgbClr val="ACAC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250" y="4763675"/>
            <a:ext cx="1098421" cy="3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81000" y="1219200"/>
            <a:ext cx="8291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○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erriweather Sans"/>
              <a:buChar char="■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■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Only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 Out">
  <p:cSld name="Call Ou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469789" y="211455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9"/>
          <p:cNvSpPr/>
          <p:nvPr/>
        </p:nvSpPr>
        <p:spPr>
          <a:xfrm>
            <a:off x="6934200" y="4857750"/>
            <a:ext cx="1981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4250" y="4763675"/>
            <a:ext cx="1098421" cy="3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indent="-330200" lvl="1" marL="914400" rtl="0">
              <a:spcBef>
                <a:spcPts val="1200"/>
              </a:spcBef>
              <a:spcAft>
                <a:spcPts val="0"/>
              </a:spcAft>
              <a:buSzPts val="1600"/>
              <a:buChar char="▪"/>
              <a:defRPr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3pPr>
            <a:lvl4pPr indent="-304800" lvl="3" marL="1828800" rtl="0">
              <a:spcBef>
                <a:spcPts val="600"/>
              </a:spcBef>
              <a:spcAft>
                <a:spcPts val="0"/>
              </a:spcAft>
              <a:buSzPts val="1200"/>
              <a:buChar char="•"/>
              <a:defRPr/>
            </a:lvl4pPr>
            <a:lvl5pPr indent="-342900" lvl="4" marL="2286000" rtl="0">
              <a:spcBef>
                <a:spcPts val="1200"/>
              </a:spcBef>
              <a:spcAft>
                <a:spcPts val="0"/>
              </a:spcAft>
              <a:buSzPts val="1800"/>
              <a:buChar char="»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/>
          <p:nvPr/>
        </p:nvSpPr>
        <p:spPr>
          <a:xfrm>
            <a:off x="-169" y="-13275"/>
            <a:ext cx="9144000" cy="515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17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594050" y="107525"/>
            <a:ext cx="1238250" cy="2571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81000" y="3048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81000" y="1219200"/>
            <a:ext cx="5943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erriweather Sans"/>
              <a:buChar char="–"/>
              <a:def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0" y="4767975"/>
            <a:ext cx="9144000" cy="375600"/>
          </a:xfrm>
          <a:prstGeom prst="rect">
            <a:avLst/>
          </a:prstGeom>
          <a:solidFill>
            <a:srgbClr val="008DD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</a:t>
            </a: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@martin_gorner</a:t>
            </a:r>
            <a:endParaRPr b="0" i="0" sz="11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4767975"/>
            <a:ext cx="4809300" cy="375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4078" y="0"/>
                </a:lnTo>
                <a:lnTo>
                  <a:pt x="114078" y="5524"/>
                </a:lnTo>
                <a:lnTo>
                  <a:pt x="120000" y="119999"/>
                </a:lnTo>
                <a:lnTo>
                  <a:pt x="114078" y="119999"/>
                </a:lnTo>
                <a:lnTo>
                  <a:pt x="114078" y="119999"/>
                </a:lnTo>
                <a:lnTo>
                  <a:pt x="0" y="119999"/>
                </a:lnTo>
                <a:close/>
              </a:path>
            </a:pathLst>
          </a:custGeom>
          <a:solidFill>
            <a:srgbClr val="00A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739107" y="4836752"/>
            <a:ext cx="664026" cy="375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voxx small.png" id="57" name="Google Shape;5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00125" y="5266904"/>
            <a:ext cx="948558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75" y="4805606"/>
            <a:ext cx="1131901" cy="32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bluebg_wo_gc.png" id="59" name="Google Shape;59;p13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105800" y="4861131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hyperlink" Target="http://yann.lecun.com/exdb/mnist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5" y="152400"/>
            <a:ext cx="516128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3"/>
          <p:cNvSpPr txBox="1"/>
          <p:nvPr/>
        </p:nvSpPr>
        <p:spPr>
          <a:xfrm>
            <a:off x="5561750" y="1787950"/>
            <a:ext cx="334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Convolutional Neural Network (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CNN)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596750" y="2667750"/>
            <a:ext cx="1224300" cy="265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main_folder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32"/>
          <p:cNvSpPr/>
          <p:nvPr/>
        </p:nvSpPr>
        <p:spPr>
          <a:xfrm>
            <a:off x="2159100" y="1654950"/>
            <a:ext cx="1224300" cy="265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Training_data folder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2159100" y="3636150"/>
            <a:ext cx="1224300" cy="265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est_data folder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32"/>
          <p:cNvSpPr/>
          <p:nvPr/>
        </p:nvSpPr>
        <p:spPr>
          <a:xfrm>
            <a:off x="4140300" y="816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1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32"/>
          <p:cNvSpPr/>
          <p:nvPr/>
        </p:nvSpPr>
        <p:spPr>
          <a:xfrm>
            <a:off x="4140300" y="1197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2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32"/>
          <p:cNvSpPr/>
          <p:nvPr/>
        </p:nvSpPr>
        <p:spPr>
          <a:xfrm>
            <a:off x="4140300" y="1578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3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32"/>
          <p:cNvSpPr/>
          <p:nvPr/>
        </p:nvSpPr>
        <p:spPr>
          <a:xfrm>
            <a:off x="4140300" y="1959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4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4140300" y="2340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5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4140300" y="2874150"/>
            <a:ext cx="1224300" cy="26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1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4140300" y="3255150"/>
            <a:ext cx="1224300" cy="26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2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4140300" y="3636150"/>
            <a:ext cx="1224300" cy="26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3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32"/>
          <p:cNvSpPr/>
          <p:nvPr/>
        </p:nvSpPr>
        <p:spPr>
          <a:xfrm>
            <a:off x="4140300" y="4017150"/>
            <a:ext cx="1224300" cy="26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4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2"/>
          <p:cNvSpPr/>
          <p:nvPr/>
        </p:nvSpPr>
        <p:spPr>
          <a:xfrm>
            <a:off x="4140300" y="4398150"/>
            <a:ext cx="1224300" cy="26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5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" name="Google Shape;172;p32"/>
          <p:cNvCxnSpPr>
            <a:stCxn id="160" idx="3"/>
            <a:endCxn id="162" idx="1"/>
          </p:cNvCxnSpPr>
          <p:nvPr/>
        </p:nvCxnSpPr>
        <p:spPr>
          <a:xfrm flipH="1" rot="10800000">
            <a:off x="3383400" y="949350"/>
            <a:ext cx="7569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32"/>
          <p:cNvCxnSpPr>
            <a:stCxn id="160" idx="3"/>
            <a:endCxn id="163" idx="1"/>
          </p:cNvCxnSpPr>
          <p:nvPr/>
        </p:nvCxnSpPr>
        <p:spPr>
          <a:xfrm flipH="1" rot="10800000">
            <a:off x="3383400" y="1330350"/>
            <a:ext cx="7569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32"/>
          <p:cNvCxnSpPr>
            <a:stCxn id="160" idx="3"/>
            <a:endCxn id="164" idx="1"/>
          </p:cNvCxnSpPr>
          <p:nvPr/>
        </p:nvCxnSpPr>
        <p:spPr>
          <a:xfrm flipH="1" rot="10800000">
            <a:off x="3383400" y="1711350"/>
            <a:ext cx="7569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32"/>
          <p:cNvCxnSpPr>
            <a:stCxn id="160" idx="3"/>
            <a:endCxn id="165" idx="1"/>
          </p:cNvCxnSpPr>
          <p:nvPr/>
        </p:nvCxnSpPr>
        <p:spPr>
          <a:xfrm>
            <a:off x="3383400" y="1787550"/>
            <a:ext cx="756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32"/>
          <p:cNvCxnSpPr>
            <a:stCxn id="160" idx="3"/>
            <a:endCxn id="166" idx="1"/>
          </p:cNvCxnSpPr>
          <p:nvPr/>
        </p:nvCxnSpPr>
        <p:spPr>
          <a:xfrm>
            <a:off x="3383400" y="1787550"/>
            <a:ext cx="7569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32"/>
          <p:cNvCxnSpPr>
            <a:stCxn id="161" idx="3"/>
            <a:endCxn id="167" idx="1"/>
          </p:cNvCxnSpPr>
          <p:nvPr/>
        </p:nvCxnSpPr>
        <p:spPr>
          <a:xfrm flipH="1" rot="10800000">
            <a:off x="3383400" y="3006750"/>
            <a:ext cx="756900" cy="7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32"/>
          <p:cNvCxnSpPr>
            <a:stCxn id="161" idx="3"/>
            <a:endCxn id="168" idx="1"/>
          </p:cNvCxnSpPr>
          <p:nvPr/>
        </p:nvCxnSpPr>
        <p:spPr>
          <a:xfrm flipH="1" rot="10800000">
            <a:off x="3383400" y="3387750"/>
            <a:ext cx="7569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32"/>
          <p:cNvCxnSpPr>
            <a:stCxn id="161" idx="3"/>
            <a:endCxn id="169" idx="1"/>
          </p:cNvCxnSpPr>
          <p:nvPr/>
        </p:nvCxnSpPr>
        <p:spPr>
          <a:xfrm>
            <a:off x="3383400" y="3768750"/>
            <a:ext cx="75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32"/>
          <p:cNvCxnSpPr>
            <a:stCxn id="161" idx="3"/>
            <a:endCxn id="170" idx="1"/>
          </p:cNvCxnSpPr>
          <p:nvPr/>
        </p:nvCxnSpPr>
        <p:spPr>
          <a:xfrm>
            <a:off x="3383400" y="3768750"/>
            <a:ext cx="7569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32"/>
          <p:cNvCxnSpPr>
            <a:stCxn id="161" idx="3"/>
            <a:endCxn id="171" idx="1"/>
          </p:cNvCxnSpPr>
          <p:nvPr/>
        </p:nvCxnSpPr>
        <p:spPr>
          <a:xfrm>
            <a:off x="3383400" y="3768750"/>
            <a:ext cx="756900" cy="7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32"/>
          <p:cNvCxnSpPr>
            <a:stCxn id="159" idx="3"/>
            <a:endCxn id="160" idx="1"/>
          </p:cNvCxnSpPr>
          <p:nvPr/>
        </p:nvCxnSpPr>
        <p:spPr>
          <a:xfrm flipH="1" rot="10800000">
            <a:off x="1821050" y="1787550"/>
            <a:ext cx="338100" cy="10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32"/>
          <p:cNvCxnSpPr>
            <a:stCxn id="159" idx="3"/>
            <a:endCxn id="161" idx="1"/>
          </p:cNvCxnSpPr>
          <p:nvPr/>
        </p:nvCxnSpPr>
        <p:spPr>
          <a:xfrm>
            <a:off x="1821050" y="2800350"/>
            <a:ext cx="338100" cy="96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32"/>
          <p:cNvSpPr/>
          <p:nvPr/>
        </p:nvSpPr>
        <p:spPr>
          <a:xfrm>
            <a:off x="5833975" y="365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5910175" y="441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/>
          <p:nvPr/>
        </p:nvSpPr>
        <p:spPr>
          <a:xfrm>
            <a:off x="5986375" y="517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/>
          <p:nvPr/>
        </p:nvSpPr>
        <p:spPr>
          <a:xfrm>
            <a:off x="6062575" y="594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32"/>
          <p:cNvCxnSpPr>
            <a:stCxn id="162" idx="3"/>
            <a:endCxn id="184" idx="1"/>
          </p:cNvCxnSpPr>
          <p:nvPr/>
        </p:nvCxnSpPr>
        <p:spPr>
          <a:xfrm flipH="1" rot="10800000">
            <a:off x="5364600" y="571350"/>
            <a:ext cx="4695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32"/>
          <p:cNvSpPr/>
          <p:nvPr/>
        </p:nvSpPr>
        <p:spPr>
          <a:xfrm>
            <a:off x="69007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69769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70531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/>
          <p:nvPr/>
        </p:nvSpPr>
        <p:spPr>
          <a:xfrm>
            <a:off x="7129375" y="1127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/>
          <p:nvPr/>
        </p:nvSpPr>
        <p:spPr>
          <a:xfrm>
            <a:off x="7205575" y="1203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/>
          <p:cNvSpPr/>
          <p:nvPr/>
        </p:nvSpPr>
        <p:spPr>
          <a:xfrm>
            <a:off x="6214975" y="1279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6291175" y="1356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6367375" y="1432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7738975" y="188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7815175" y="1965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7891375" y="2041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/>
          <p:nvPr/>
        </p:nvSpPr>
        <p:spPr>
          <a:xfrm>
            <a:off x="7967575" y="211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/>
          <p:nvPr/>
        </p:nvSpPr>
        <p:spPr>
          <a:xfrm>
            <a:off x="8043775" y="219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/>
          <p:nvPr/>
        </p:nvSpPr>
        <p:spPr>
          <a:xfrm>
            <a:off x="6138775" y="219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6214975" y="227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6291175" y="234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6367375" y="242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6443575" y="249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32"/>
          <p:cNvCxnSpPr>
            <a:stCxn id="163" idx="3"/>
            <a:endCxn id="189" idx="1"/>
          </p:cNvCxnSpPr>
          <p:nvPr/>
        </p:nvCxnSpPr>
        <p:spPr>
          <a:xfrm flipH="1" rot="10800000">
            <a:off x="5364600" y="1104750"/>
            <a:ext cx="15363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2"/>
          <p:cNvCxnSpPr>
            <a:stCxn id="164" idx="3"/>
            <a:endCxn id="194" idx="1"/>
          </p:cNvCxnSpPr>
          <p:nvPr/>
        </p:nvCxnSpPr>
        <p:spPr>
          <a:xfrm flipH="1" rot="10800000">
            <a:off x="5364600" y="1485750"/>
            <a:ext cx="8505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2"/>
          <p:cNvCxnSpPr>
            <a:stCxn id="165" idx="3"/>
            <a:endCxn id="197" idx="1"/>
          </p:cNvCxnSpPr>
          <p:nvPr/>
        </p:nvCxnSpPr>
        <p:spPr>
          <a:xfrm>
            <a:off x="5364600" y="2092350"/>
            <a:ext cx="23745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32"/>
          <p:cNvCxnSpPr>
            <a:stCxn id="166" idx="3"/>
            <a:endCxn id="202" idx="1"/>
          </p:cNvCxnSpPr>
          <p:nvPr/>
        </p:nvCxnSpPr>
        <p:spPr>
          <a:xfrm flipH="1" rot="10800000">
            <a:off x="5364600" y="2400150"/>
            <a:ext cx="7743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2"/>
          <p:cNvSpPr/>
          <p:nvPr/>
        </p:nvSpPr>
        <p:spPr>
          <a:xfrm>
            <a:off x="8119975" y="227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/>
          <p:nvPr/>
        </p:nvSpPr>
        <p:spPr>
          <a:xfrm>
            <a:off x="8229475" y="2377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/>
          <p:nvPr/>
        </p:nvSpPr>
        <p:spPr>
          <a:xfrm>
            <a:off x="7205575" y="3184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7281775" y="3261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7357975" y="3337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32"/>
          <p:cNvCxnSpPr>
            <a:stCxn id="167" idx="3"/>
            <a:endCxn id="213" idx="1"/>
          </p:cNvCxnSpPr>
          <p:nvPr/>
        </p:nvCxnSpPr>
        <p:spPr>
          <a:xfrm>
            <a:off x="5364600" y="3006750"/>
            <a:ext cx="1841100" cy="3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32"/>
          <p:cNvSpPr txBox="1"/>
          <p:nvPr/>
        </p:nvSpPr>
        <p:spPr>
          <a:xfrm>
            <a:off x="5713675" y="3314600"/>
            <a:ext cx="103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. .</a:t>
            </a:r>
            <a:endParaRPr/>
          </a:p>
        </p:txBody>
      </p:sp>
      <p:cxnSp>
        <p:nvCxnSpPr>
          <p:cNvPr id="218" name="Google Shape;218;p32"/>
          <p:cNvCxnSpPr>
            <a:stCxn id="168" idx="3"/>
            <a:endCxn id="217" idx="1"/>
          </p:cNvCxnSpPr>
          <p:nvPr/>
        </p:nvCxnSpPr>
        <p:spPr>
          <a:xfrm>
            <a:off x="5364600" y="3387750"/>
            <a:ext cx="3492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32"/>
          <p:cNvSpPr txBox="1"/>
          <p:nvPr/>
        </p:nvSpPr>
        <p:spPr>
          <a:xfrm>
            <a:off x="5713675" y="3695600"/>
            <a:ext cx="103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. .</a:t>
            </a:r>
            <a:endParaRPr/>
          </a:p>
        </p:txBody>
      </p:sp>
      <p:cxnSp>
        <p:nvCxnSpPr>
          <p:cNvPr id="220" name="Google Shape;220;p32"/>
          <p:cNvCxnSpPr>
            <a:endCxn id="219" idx="1"/>
          </p:cNvCxnSpPr>
          <p:nvPr/>
        </p:nvCxnSpPr>
        <p:spPr>
          <a:xfrm>
            <a:off x="5364475" y="3768650"/>
            <a:ext cx="3492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32"/>
          <p:cNvSpPr txBox="1"/>
          <p:nvPr/>
        </p:nvSpPr>
        <p:spPr>
          <a:xfrm>
            <a:off x="5713675" y="4076600"/>
            <a:ext cx="103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. .</a:t>
            </a:r>
            <a:endParaRPr/>
          </a:p>
        </p:txBody>
      </p:sp>
      <p:cxnSp>
        <p:nvCxnSpPr>
          <p:cNvPr id="222" name="Google Shape;222;p32"/>
          <p:cNvCxnSpPr>
            <a:endCxn id="221" idx="1"/>
          </p:cNvCxnSpPr>
          <p:nvPr/>
        </p:nvCxnSpPr>
        <p:spPr>
          <a:xfrm>
            <a:off x="5364475" y="4149650"/>
            <a:ext cx="3492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2"/>
          <p:cNvSpPr txBox="1"/>
          <p:nvPr/>
        </p:nvSpPr>
        <p:spPr>
          <a:xfrm>
            <a:off x="5713675" y="4457600"/>
            <a:ext cx="1035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. .</a:t>
            </a:r>
            <a:endParaRPr/>
          </a:p>
        </p:txBody>
      </p:sp>
      <p:cxnSp>
        <p:nvCxnSpPr>
          <p:cNvPr id="224" name="Google Shape;224;p32"/>
          <p:cNvCxnSpPr>
            <a:endCxn id="223" idx="1"/>
          </p:cNvCxnSpPr>
          <p:nvPr/>
        </p:nvCxnSpPr>
        <p:spPr>
          <a:xfrm>
            <a:off x="5364475" y="4530650"/>
            <a:ext cx="3492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2"/>
          <p:cNvSpPr txBox="1"/>
          <p:nvPr/>
        </p:nvSpPr>
        <p:spPr>
          <a:xfrm>
            <a:off x="6367375" y="283375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Image files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7281775" y="1279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/>
          <p:nvPr/>
        </p:nvSpPr>
        <p:spPr>
          <a:xfrm>
            <a:off x="1397100" y="2416950"/>
            <a:ext cx="1224300" cy="265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_data folder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3"/>
          <p:cNvSpPr/>
          <p:nvPr/>
        </p:nvSpPr>
        <p:spPr>
          <a:xfrm>
            <a:off x="3378300" y="1578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1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3378300" y="1959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2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3378300" y="2340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3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3378300" y="2721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4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3378300" y="3102750"/>
            <a:ext cx="1224300" cy="265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Class # 5 folder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33"/>
          <p:cNvCxnSpPr>
            <a:stCxn id="231" idx="3"/>
            <a:endCxn id="232" idx="1"/>
          </p:cNvCxnSpPr>
          <p:nvPr/>
        </p:nvCxnSpPr>
        <p:spPr>
          <a:xfrm flipH="1" rot="10800000">
            <a:off x="2621400" y="1711350"/>
            <a:ext cx="7569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3"/>
          <p:cNvCxnSpPr>
            <a:stCxn id="231" idx="3"/>
            <a:endCxn id="233" idx="1"/>
          </p:cNvCxnSpPr>
          <p:nvPr/>
        </p:nvCxnSpPr>
        <p:spPr>
          <a:xfrm flipH="1" rot="10800000">
            <a:off x="2621400" y="2092350"/>
            <a:ext cx="7569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33"/>
          <p:cNvCxnSpPr>
            <a:stCxn id="231" idx="3"/>
            <a:endCxn id="234" idx="1"/>
          </p:cNvCxnSpPr>
          <p:nvPr/>
        </p:nvCxnSpPr>
        <p:spPr>
          <a:xfrm flipH="1" rot="10800000">
            <a:off x="2621400" y="2473350"/>
            <a:ext cx="7569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3"/>
          <p:cNvCxnSpPr>
            <a:stCxn id="231" idx="3"/>
            <a:endCxn id="235" idx="1"/>
          </p:cNvCxnSpPr>
          <p:nvPr/>
        </p:nvCxnSpPr>
        <p:spPr>
          <a:xfrm>
            <a:off x="2621400" y="2549550"/>
            <a:ext cx="756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3"/>
          <p:cNvCxnSpPr>
            <a:stCxn id="231" idx="3"/>
            <a:endCxn id="236" idx="1"/>
          </p:cNvCxnSpPr>
          <p:nvPr/>
        </p:nvCxnSpPr>
        <p:spPr>
          <a:xfrm>
            <a:off x="2621400" y="2549550"/>
            <a:ext cx="756900" cy="6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33"/>
          <p:cNvSpPr/>
          <p:nvPr/>
        </p:nvSpPr>
        <p:spPr>
          <a:xfrm>
            <a:off x="5071975" y="1127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/>
          <p:nvPr/>
        </p:nvSpPr>
        <p:spPr>
          <a:xfrm>
            <a:off x="5148175" y="1203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5224375" y="1279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/>
          <p:nvPr/>
        </p:nvSpPr>
        <p:spPr>
          <a:xfrm>
            <a:off x="5300575" y="1356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3"/>
          <p:cNvCxnSpPr>
            <a:stCxn id="232" idx="3"/>
            <a:endCxn id="242" idx="1"/>
          </p:cNvCxnSpPr>
          <p:nvPr/>
        </p:nvCxnSpPr>
        <p:spPr>
          <a:xfrm flipH="1" rot="10800000">
            <a:off x="4602600" y="1333350"/>
            <a:ext cx="4695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33"/>
          <p:cNvSpPr/>
          <p:nvPr/>
        </p:nvSpPr>
        <p:spPr>
          <a:xfrm>
            <a:off x="6138775" y="166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/>
          <p:nvPr/>
        </p:nvSpPr>
        <p:spPr>
          <a:xfrm>
            <a:off x="6214975" y="1737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/>
          <p:nvPr/>
        </p:nvSpPr>
        <p:spPr>
          <a:xfrm>
            <a:off x="6291175" y="1813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3"/>
          <p:cNvSpPr/>
          <p:nvPr/>
        </p:nvSpPr>
        <p:spPr>
          <a:xfrm>
            <a:off x="6367375" y="188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6443575" y="1965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5452975" y="2041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/>
          <p:nvPr/>
        </p:nvSpPr>
        <p:spPr>
          <a:xfrm>
            <a:off x="5529175" y="211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3"/>
          <p:cNvSpPr/>
          <p:nvPr/>
        </p:nvSpPr>
        <p:spPr>
          <a:xfrm>
            <a:off x="5605375" y="219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6976975" y="2651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/>
          <p:nvPr/>
        </p:nvSpPr>
        <p:spPr>
          <a:xfrm>
            <a:off x="7053175" y="2727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/>
          <p:nvPr/>
        </p:nvSpPr>
        <p:spPr>
          <a:xfrm>
            <a:off x="7129375" y="2803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7205575" y="2880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/>
          <p:nvPr/>
        </p:nvSpPr>
        <p:spPr>
          <a:xfrm>
            <a:off x="7281775" y="2956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3"/>
          <p:cNvSpPr/>
          <p:nvPr/>
        </p:nvSpPr>
        <p:spPr>
          <a:xfrm>
            <a:off x="5376775" y="2956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"/>
          <p:cNvSpPr/>
          <p:nvPr/>
        </p:nvSpPr>
        <p:spPr>
          <a:xfrm>
            <a:off x="5452975" y="3032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5529175" y="3108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5605375" y="3184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5681575" y="3261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3"/>
          <p:cNvCxnSpPr>
            <a:stCxn id="233" idx="3"/>
            <a:endCxn id="247" idx="1"/>
          </p:cNvCxnSpPr>
          <p:nvPr/>
        </p:nvCxnSpPr>
        <p:spPr>
          <a:xfrm flipH="1" rot="10800000">
            <a:off x="4602600" y="1866750"/>
            <a:ext cx="15363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3"/>
          <p:cNvCxnSpPr>
            <a:stCxn id="234" idx="3"/>
            <a:endCxn id="252" idx="1"/>
          </p:cNvCxnSpPr>
          <p:nvPr/>
        </p:nvCxnSpPr>
        <p:spPr>
          <a:xfrm flipH="1" rot="10800000">
            <a:off x="4602600" y="2247750"/>
            <a:ext cx="850500" cy="2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3"/>
          <p:cNvCxnSpPr>
            <a:stCxn id="235" idx="3"/>
            <a:endCxn id="255" idx="1"/>
          </p:cNvCxnSpPr>
          <p:nvPr/>
        </p:nvCxnSpPr>
        <p:spPr>
          <a:xfrm>
            <a:off x="4602600" y="2854350"/>
            <a:ext cx="23745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3"/>
          <p:cNvCxnSpPr>
            <a:stCxn id="236" idx="3"/>
            <a:endCxn id="260" idx="1"/>
          </p:cNvCxnSpPr>
          <p:nvPr/>
        </p:nvCxnSpPr>
        <p:spPr>
          <a:xfrm flipH="1" rot="10800000">
            <a:off x="4602600" y="3162150"/>
            <a:ext cx="774300" cy="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3"/>
          <p:cNvSpPr/>
          <p:nvPr/>
        </p:nvSpPr>
        <p:spPr>
          <a:xfrm>
            <a:off x="7357975" y="3032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7467475" y="3139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5605375" y="1045375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Image files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72" name="Google Shape;272;p33"/>
          <p:cNvSpPr txBox="1"/>
          <p:nvPr/>
        </p:nvSpPr>
        <p:spPr>
          <a:xfrm>
            <a:off x="3459000" y="4251775"/>
            <a:ext cx="22260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Another approach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6519775" y="2041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/>
        </p:nvSpPr>
        <p:spPr>
          <a:xfrm>
            <a:off x="1892075" y="3905600"/>
            <a:ext cx="49692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Another approach</a:t>
            </a:r>
            <a:endParaRPr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Store info about folder/images/Classes in csv file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2856674" y="2196875"/>
            <a:ext cx="3430651" cy="7497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1C232"/>
                </a:solidFill>
                <a:latin typeface="Constantia"/>
              </a:rPr>
              <a:t>CSV File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/>
        </p:nvSpPr>
        <p:spPr>
          <a:xfrm>
            <a:off x="1871700" y="1915800"/>
            <a:ext cx="54006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Let’s work with some ‘real’ data</a:t>
            </a:r>
            <a:endParaRPr sz="24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Flowers dataset</a:t>
            </a:r>
            <a:endParaRPr sz="8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/>
        </p:nvSpPr>
        <p:spPr>
          <a:xfrm>
            <a:off x="4572000" y="14060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data exploration can we do with image data?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/>
        </p:nvSpPr>
        <p:spPr>
          <a:xfrm>
            <a:off x="4572000" y="26252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Visualize the data and make sure data is appropriate for the task and labeled correctly.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/>
        </p:nvSpPr>
        <p:spPr>
          <a:xfrm>
            <a:off x="550125" y="1649525"/>
            <a:ext cx="3502200" cy="15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Visualizing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 image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We can use</a:t>
            </a:r>
            <a:r>
              <a:rPr lang="en" sz="12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Keras image class</a:t>
            </a:r>
            <a:endParaRPr sz="12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400" y="1192275"/>
            <a:ext cx="3048000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/>
        </p:nvSpPr>
        <p:spPr>
          <a:xfrm>
            <a:off x="6455400" y="1915800"/>
            <a:ext cx="2244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How to feed </a:t>
            </a:r>
            <a:r>
              <a:rPr lang="en" sz="24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images for training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50" y="947313"/>
            <a:ext cx="5775770" cy="324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75" y="2016609"/>
            <a:ext cx="1350925" cy="11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/>
          <p:nvPr/>
        </p:nvSpPr>
        <p:spPr>
          <a:xfrm>
            <a:off x="2403613" y="2259450"/>
            <a:ext cx="956400" cy="624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Read image from disk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9"/>
          <p:cNvSpPr/>
          <p:nvPr/>
        </p:nvSpPr>
        <p:spPr>
          <a:xfrm>
            <a:off x="3951429" y="2259450"/>
            <a:ext cx="956400" cy="624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Resize image,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if needed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1" name="Google Shape;311;p39"/>
          <p:cNvCxnSpPr>
            <a:stCxn id="308" idx="3"/>
            <a:endCxn id="309" idx="1"/>
          </p:cNvCxnSpPr>
          <p:nvPr/>
        </p:nvCxnSpPr>
        <p:spPr>
          <a:xfrm>
            <a:off x="1711600" y="2571746"/>
            <a:ext cx="69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9"/>
          <p:cNvCxnSpPr>
            <a:stCxn id="309" idx="3"/>
            <a:endCxn id="310" idx="1"/>
          </p:cNvCxnSpPr>
          <p:nvPr/>
        </p:nvCxnSpPr>
        <p:spPr>
          <a:xfrm>
            <a:off x="3360013" y="2571750"/>
            <a:ext cx="5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9"/>
          <p:cNvSpPr/>
          <p:nvPr/>
        </p:nvSpPr>
        <p:spPr>
          <a:xfrm>
            <a:off x="5499245" y="2259450"/>
            <a:ext cx="956400" cy="624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Convert image data to Numpy array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4" name="Google Shape;314;p39"/>
          <p:cNvCxnSpPr>
            <a:endCxn id="313" idx="1"/>
          </p:cNvCxnSpPr>
          <p:nvPr/>
        </p:nvCxnSpPr>
        <p:spPr>
          <a:xfrm>
            <a:off x="4907945" y="2571750"/>
            <a:ext cx="5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9"/>
          <p:cNvSpPr/>
          <p:nvPr/>
        </p:nvSpPr>
        <p:spPr>
          <a:xfrm>
            <a:off x="7045963" y="2259450"/>
            <a:ext cx="956400" cy="624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" name="Google Shape;316;p39"/>
          <p:cNvCxnSpPr>
            <a:stCxn id="313" idx="3"/>
            <a:endCxn id="315" idx="1"/>
          </p:cNvCxnSpPr>
          <p:nvPr/>
        </p:nvCxnSpPr>
        <p:spPr>
          <a:xfrm>
            <a:off x="6455645" y="2571750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9"/>
          <p:cNvSpPr txBox="1"/>
          <p:nvPr/>
        </p:nvSpPr>
        <p:spPr>
          <a:xfrm>
            <a:off x="8119975" y="2173938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Dandelion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119975" y="1908750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Daisy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8119975" y="2439125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Rose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8119975" y="2935938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Tulip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8119975" y="2670750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Sunflower</a:t>
            </a:r>
            <a:endParaRPr sz="8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22" name="Google Shape;322;p39"/>
          <p:cNvCxnSpPr>
            <a:stCxn id="315" idx="3"/>
          </p:cNvCxnSpPr>
          <p:nvPr/>
        </p:nvCxnSpPr>
        <p:spPr>
          <a:xfrm flipH="1" rot="10800000">
            <a:off x="8002363" y="2120550"/>
            <a:ext cx="27150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9"/>
          <p:cNvCxnSpPr/>
          <p:nvPr/>
        </p:nvCxnSpPr>
        <p:spPr>
          <a:xfrm flipH="1" rot="10800000">
            <a:off x="8002363" y="2379150"/>
            <a:ext cx="2715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9"/>
          <p:cNvCxnSpPr/>
          <p:nvPr/>
        </p:nvCxnSpPr>
        <p:spPr>
          <a:xfrm flipH="1" rot="10800000">
            <a:off x="8002363" y="2568450"/>
            <a:ext cx="309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39"/>
          <p:cNvCxnSpPr/>
          <p:nvPr/>
        </p:nvCxnSpPr>
        <p:spPr>
          <a:xfrm>
            <a:off x="8002363" y="2571750"/>
            <a:ext cx="258900" cy="2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39"/>
          <p:cNvCxnSpPr>
            <a:stCxn id="315" idx="3"/>
          </p:cNvCxnSpPr>
          <p:nvPr/>
        </p:nvCxnSpPr>
        <p:spPr>
          <a:xfrm>
            <a:off x="8002363" y="2571750"/>
            <a:ext cx="328200" cy="4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/>
          <p:nvPr/>
        </p:nvSpPr>
        <p:spPr>
          <a:xfrm>
            <a:off x="2227800" y="1962725"/>
            <a:ext cx="4468200" cy="126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75" y="2016609"/>
            <a:ext cx="1350925" cy="11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/>
          <p:nvPr/>
        </p:nvSpPr>
        <p:spPr>
          <a:xfrm>
            <a:off x="2403613" y="2259450"/>
            <a:ext cx="956400" cy="624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Read image from disk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3951429" y="2259450"/>
            <a:ext cx="956400" cy="624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Resize image,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if needed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" name="Google Shape;335;p40"/>
          <p:cNvCxnSpPr>
            <a:stCxn id="332" idx="3"/>
            <a:endCxn id="333" idx="1"/>
          </p:cNvCxnSpPr>
          <p:nvPr/>
        </p:nvCxnSpPr>
        <p:spPr>
          <a:xfrm>
            <a:off x="1711600" y="2571746"/>
            <a:ext cx="69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40"/>
          <p:cNvCxnSpPr>
            <a:stCxn id="333" idx="3"/>
            <a:endCxn id="334" idx="1"/>
          </p:cNvCxnSpPr>
          <p:nvPr/>
        </p:nvCxnSpPr>
        <p:spPr>
          <a:xfrm>
            <a:off x="3360013" y="2571750"/>
            <a:ext cx="5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40"/>
          <p:cNvSpPr/>
          <p:nvPr/>
        </p:nvSpPr>
        <p:spPr>
          <a:xfrm>
            <a:off x="5499245" y="2259450"/>
            <a:ext cx="956400" cy="624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Convert image data to Numpy array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8" name="Google Shape;338;p40"/>
          <p:cNvCxnSpPr>
            <a:endCxn id="337" idx="1"/>
          </p:cNvCxnSpPr>
          <p:nvPr/>
        </p:nvCxnSpPr>
        <p:spPr>
          <a:xfrm>
            <a:off x="4907945" y="2571750"/>
            <a:ext cx="5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40"/>
          <p:cNvSpPr/>
          <p:nvPr/>
        </p:nvSpPr>
        <p:spPr>
          <a:xfrm>
            <a:off x="7045963" y="2259450"/>
            <a:ext cx="956400" cy="6246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0" name="Google Shape;340;p40"/>
          <p:cNvCxnSpPr>
            <a:stCxn id="337" idx="3"/>
            <a:endCxn id="339" idx="1"/>
          </p:cNvCxnSpPr>
          <p:nvPr/>
        </p:nvCxnSpPr>
        <p:spPr>
          <a:xfrm>
            <a:off x="6455645" y="2571750"/>
            <a:ext cx="59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40"/>
          <p:cNvSpPr txBox="1"/>
          <p:nvPr/>
        </p:nvSpPr>
        <p:spPr>
          <a:xfrm>
            <a:off x="8119975" y="2173938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Dandelion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8119975" y="1908750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Daisy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8119975" y="2439125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Rose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4" name="Google Shape;344;p40"/>
          <p:cNvSpPr txBox="1"/>
          <p:nvPr/>
        </p:nvSpPr>
        <p:spPr>
          <a:xfrm>
            <a:off x="8119975" y="2935938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Tulip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8119975" y="2670750"/>
            <a:ext cx="9087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Sunflower</a:t>
            </a:r>
            <a:endParaRPr sz="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46" name="Google Shape;346;p40"/>
          <p:cNvCxnSpPr>
            <a:stCxn id="339" idx="3"/>
          </p:cNvCxnSpPr>
          <p:nvPr/>
        </p:nvCxnSpPr>
        <p:spPr>
          <a:xfrm flipH="1" rot="10800000">
            <a:off x="8002363" y="2120550"/>
            <a:ext cx="27150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40"/>
          <p:cNvCxnSpPr/>
          <p:nvPr/>
        </p:nvCxnSpPr>
        <p:spPr>
          <a:xfrm flipH="1" rot="10800000">
            <a:off x="8002363" y="2379150"/>
            <a:ext cx="271500" cy="1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40"/>
          <p:cNvCxnSpPr/>
          <p:nvPr/>
        </p:nvCxnSpPr>
        <p:spPr>
          <a:xfrm flipH="1" rot="10800000">
            <a:off x="8002363" y="2568450"/>
            <a:ext cx="3093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40"/>
          <p:cNvCxnSpPr/>
          <p:nvPr/>
        </p:nvCxnSpPr>
        <p:spPr>
          <a:xfrm>
            <a:off x="8002363" y="2571750"/>
            <a:ext cx="258900" cy="2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40"/>
          <p:cNvCxnSpPr>
            <a:stCxn id="339" idx="3"/>
          </p:cNvCxnSpPr>
          <p:nvPr/>
        </p:nvCxnSpPr>
        <p:spPr>
          <a:xfrm>
            <a:off x="8002363" y="2571750"/>
            <a:ext cx="328200" cy="4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40"/>
          <p:cNvSpPr txBox="1"/>
          <p:nvPr/>
        </p:nvSpPr>
        <p:spPr>
          <a:xfrm>
            <a:off x="3791550" y="37375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This can be done by Keras Image module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352" name="Google Shape;352;p40"/>
          <p:cNvCxnSpPr>
            <a:stCxn id="351" idx="0"/>
            <a:endCxn id="331" idx="2"/>
          </p:cNvCxnSpPr>
          <p:nvPr/>
        </p:nvCxnSpPr>
        <p:spPr>
          <a:xfrm rot="10800000">
            <a:off x="4462050" y="3231150"/>
            <a:ext cx="62910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/>
          <p:nvPr/>
        </p:nvSpPr>
        <p:spPr>
          <a:xfrm>
            <a:off x="15667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1"/>
          <p:cNvSpPr/>
          <p:nvPr/>
        </p:nvSpPr>
        <p:spPr>
          <a:xfrm>
            <a:off x="16429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17191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17953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18715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/>
          <p:nvPr/>
        </p:nvSpPr>
        <p:spPr>
          <a:xfrm>
            <a:off x="19477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20572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21334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"/>
          <p:cNvSpPr/>
          <p:nvPr/>
        </p:nvSpPr>
        <p:spPr>
          <a:xfrm>
            <a:off x="22096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1"/>
          <p:cNvSpPr/>
          <p:nvPr/>
        </p:nvSpPr>
        <p:spPr>
          <a:xfrm>
            <a:off x="22858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1"/>
          <p:cNvSpPr/>
          <p:nvPr/>
        </p:nvSpPr>
        <p:spPr>
          <a:xfrm>
            <a:off x="23620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24382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1"/>
          <p:cNvSpPr/>
          <p:nvPr/>
        </p:nvSpPr>
        <p:spPr>
          <a:xfrm>
            <a:off x="25144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1"/>
          <p:cNvSpPr/>
          <p:nvPr/>
        </p:nvSpPr>
        <p:spPr>
          <a:xfrm>
            <a:off x="26239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1"/>
          <p:cNvSpPr/>
          <p:nvPr/>
        </p:nvSpPr>
        <p:spPr>
          <a:xfrm>
            <a:off x="3166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3243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1"/>
          <p:cNvSpPr/>
          <p:nvPr/>
        </p:nvSpPr>
        <p:spPr>
          <a:xfrm>
            <a:off x="3319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3395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1"/>
          <p:cNvSpPr/>
          <p:nvPr/>
        </p:nvSpPr>
        <p:spPr>
          <a:xfrm>
            <a:off x="3471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/>
          <p:nvPr/>
        </p:nvSpPr>
        <p:spPr>
          <a:xfrm>
            <a:off x="3547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1"/>
          <p:cNvSpPr/>
          <p:nvPr/>
        </p:nvSpPr>
        <p:spPr>
          <a:xfrm>
            <a:off x="3657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1"/>
          <p:cNvSpPr/>
          <p:nvPr/>
        </p:nvSpPr>
        <p:spPr>
          <a:xfrm>
            <a:off x="3733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3809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3886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3962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4038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"/>
          <p:cNvSpPr/>
          <p:nvPr/>
        </p:nvSpPr>
        <p:spPr>
          <a:xfrm>
            <a:off x="4114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1"/>
          <p:cNvSpPr/>
          <p:nvPr/>
        </p:nvSpPr>
        <p:spPr>
          <a:xfrm>
            <a:off x="4224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/>
          <p:nvPr/>
        </p:nvSpPr>
        <p:spPr>
          <a:xfrm>
            <a:off x="4690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1"/>
          <p:cNvSpPr/>
          <p:nvPr/>
        </p:nvSpPr>
        <p:spPr>
          <a:xfrm>
            <a:off x="4767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/>
          <p:nvPr/>
        </p:nvSpPr>
        <p:spPr>
          <a:xfrm>
            <a:off x="4843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4919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/>
          <p:nvPr/>
        </p:nvSpPr>
        <p:spPr>
          <a:xfrm>
            <a:off x="4995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1"/>
          <p:cNvSpPr/>
          <p:nvPr/>
        </p:nvSpPr>
        <p:spPr>
          <a:xfrm>
            <a:off x="5071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1"/>
          <p:cNvSpPr/>
          <p:nvPr/>
        </p:nvSpPr>
        <p:spPr>
          <a:xfrm>
            <a:off x="5181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5257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/>
          <p:nvPr/>
        </p:nvSpPr>
        <p:spPr>
          <a:xfrm>
            <a:off x="5333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1"/>
          <p:cNvSpPr/>
          <p:nvPr/>
        </p:nvSpPr>
        <p:spPr>
          <a:xfrm>
            <a:off x="5410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"/>
          <p:cNvSpPr/>
          <p:nvPr/>
        </p:nvSpPr>
        <p:spPr>
          <a:xfrm>
            <a:off x="5486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/>
          <p:nvPr/>
        </p:nvSpPr>
        <p:spPr>
          <a:xfrm>
            <a:off x="5562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"/>
          <p:cNvSpPr/>
          <p:nvPr/>
        </p:nvSpPr>
        <p:spPr>
          <a:xfrm>
            <a:off x="5638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1"/>
          <p:cNvSpPr/>
          <p:nvPr/>
        </p:nvSpPr>
        <p:spPr>
          <a:xfrm>
            <a:off x="5748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"/>
          <p:cNvSpPr/>
          <p:nvPr/>
        </p:nvSpPr>
        <p:spPr>
          <a:xfrm>
            <a:off x="6214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1"/>
          <p:cNvSpPr/>
          <p:nvPr/>
        </p:nvSpPr>
        <p:spPr>
          <a:xfrm>
            <a:off x="6291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6367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1"/>
          <p:cNvSpPr/>
          <p:nvPr/>
        </p:nvSpPr>
        <p:spPr>
          <a:xfrm>
            <a:off x="6443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1"/>
          <p:cNvSpPr/>
          <p:nvPr/>
        </p:nvSpPr>
        <p:spPr>
          <a:xfrm>
            <a:off x="6519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1"/>
          <p:cNvSpPr/>
          <p:nvPr/>
        </p:nvSpPr>
        <p:spPr>
          <a:xfrm>
            <a:off x="6595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1"/>
          <p:cNvSpPr/>
          <p:nvPr/>
        </p:nvSpPr>
        <p:spPr>
          <a:xfrm>
            <a:off x="6705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1"/>
          <p:cNvSpPr/>
          <p:nvPr/>
        </p:nvSpPr>
        <p:spPr>
          <a:xfrm>
            <a:off x="6781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1"/>
          <p:cNvSpPr/>
          <p:nvPr/>
        </p:nvSpPr>
        <p:spPr>
          <a:xfrm>
            <a:off x="6857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1"/>
          <p:cNvSpPr/>
          <p:nvPr/>
        </p:nvSpPr>
        <p:spPr>
          <a:xfrm>
            <a:off x="6934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"/>
          <p:cNvSpPr/>
          <p:nvPr/>
        </p:nvSpPr>
        <p:spPr>
          <a:xfrm>
            <a:off x="7010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1"/>
          <p:cNvSpPr/>
          <p:nvPr/>
        </p:nvSpPr>
        <p:spPr>
          <a:xfrm>
            <a:off x="7086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1"/>
          <p:cNvSpPr/>
          <p:nvPr/>
        </p:nvSpPr>
        <p:spPr>
          <a:xfrm>
            <a:off x="7162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"/>
          <p:cNvSpPr/>
          <p:nvPr/>
        </p:nvSpPr>
        <p:spPr>
          <a:xfrm>
            <a:off x="7272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1566775" y="2684025"/>
            <a:ext cx="60435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We usually have 1,000s of Images available on Disk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/>
          <p:nvPr/>
        </p:nvSpPr>
        <p:spPr>
          <a:xfrm>
            <a:off x="3908675" y="1344450"/>
            <a:ext cx="1691700" cy="2499000"/>
          </a:xfrm>
          <a:prstGeom prst="rect">
            <a:avLst/>
          </a:prstGeom>
          <a:solidFill>
            <a:srgbClr val="FFFFFF">
              <a:alpha val="945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4"/>
          <p:cNvSpPr txBox="1"/>
          <p:nvPr/>
        </p:nvSpPr>
        <p:spPr>
          <a:xfrm>
            <a:off x="3574650" y="1300050"/>
            <a:ext cx="1843800" cy="25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rgbClr val="D84437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?</a:t>
            </a:r>
            <a:endParaRPr b="1" sz="20000">
              <a:solidFill>
                <a:srgbClr val="D84437"/>
              </a:solidFill>
              <a:latin typeface="Dancing Script"/>
              <a:ea typeface="Dancing Script"/>
              <a:cs typeface="Dancing Script"/>
              <a:sym typeface="Dancing Script"/>
            </a:endParaRPr>
          </a:p>
        </p:txBody>
      </p:sp>
      <p:sp>
        <p:nvSpPr>
          <p:cNvPr id="107" name="Google Shape;107;p24"/>
          <p:cNvSpPr txBox="1"/>
          <p:nvPr/>
        </p:nvSpPr>
        <p:spPr>
          <a:xfrm>
            <a:off x="-175" y="4739100"/>
            <a:ext cx="9144000" cy="4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MNIST = Mixed National Institute of Standards and Technology - Download the dataset at </a:t>
            </a:r>
            <a:r>
              <a:rPr lang="en" sz="1200" u="sng">
                <a:latin typeface="Open Sans"/>
                <a:ea typeface="Open Sans"/>
                <a:cs typeface="Open Sans"/>
                <a:sym typeface="Open Sans"/>
                <a:hlinkClick r:id="rId4"/>
              </a:rPr>
              <a:t>http://yann.lecun.com/exdb/mnist/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/>
          <p:nvPr/>
        </p:nvSpPr>
        <p:spPr>
          <a:xfrm>
            <a:off x="15667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2"/>
          <p:cNvSpPr/>
          <p:nvPr/>
        </p:nvSpPr>
        <p:spPr>
          <a:xfrm>
            <a:off x="16429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2"/>
          <p:cNvSpPr/>
          <p:nvPr/>
        </p:nvSpPr>
        <p:spPr>
          <a:xfrm>
            <a:off x="17191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2"/>
          <p:cNvSpPr/>
          <p:nvPr/>
        </p:nvSpPr>
        <p:spPr>
          <a:xfrm>
            <a:off x="17953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2"/>
          <p:cNvSpPr/>
          <p:nvPr/>
        </p:nvSpPr>
        <p:spPr>
          <a:xfrm>
            <a:off x="18715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2"/>
          <p:cNvSpPr/>
          <p:nvPr/>
        </p:nvSpPr>
        <p:spPr>
          <a:xfrm>
            <a:off x="19477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2"/>
          <p:cNvSpPr/>
          <p:nvPr/>
        </p:nvSpPr>
        <p:spPr>
          <a:xfrm>
            <a:off x="20572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/>
          <p:nvPr/>
        </p:nvSpPr>
        <p:spPr>
          <a:xfrm>
            <a:off x="21334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"/>
          <p:cNvSpPr/>
          <p:nvPr/>
        </p:nvSpPr>
        <p:spPr>
          <a:xfrm>
            <a:off x="22096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>
            <a:off x="22858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"/>
          <p:cNvSpPr/>
          <p:nvPr/>
        </p:nvSpPr>
        <p:spPr>
          <a:xfrm>
            <a:off x="23620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24382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2"/>
          <p:cNvSpPr/>
          <p:nvPr/>
        </p:nvSpPr>
        <p:spPr>
          <a:xfrm>
            <a:off x="25144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2"/>
          <p:cNvSpPr/>
          <p:nvPr/>
        </p:nvSpPr>
        <p:spPr>
          <a:xfrm>
            <a:off x="26239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2"/>
          <p:cNvSpPr/>
          <p:nvPr/>
        </p:nvSpPr>
        <p:spPr>
          <a:xfrm>
            <a:off x="3166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/>
          <p:nvPr/>
        </p:nvSpPr>
        <p:spPr>
          <a:xfrm>
            <a:off x="3243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2"/>
          <p:cNvSpPr/>
          <p:nvPr/>
        </p:nvSpPr>
        <p:spPr>
          <a:xfrm>
            <a:off x="3319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2"/>
          <p:cNvSpPr/>
          <p:nvPr/>
        </p:nvSpPr>
        <p:spPr>
          <a:xfrm>
            <a:off x="3395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2"/>
          <p:cNvSpPr/>
          <p:nvPr/>
        </p:nvSpPr>
        <p:spPr>
          <a:xfrm>
            <a:off x="3471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2"/>
          <p:cNvSpPr/>
          <p:nvPr/>
        </p:nvSpPr>
        <p:spPr>
          <a:xfrm>
            <a:off x="3547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2"/>
          <p:cNvSpPr/>
          <p:nvPr/>
        </p:nvSpPr>
        <p:spPr>
          <a:xfrm>
            <a:off x="3657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2"/>
          <p:cNvSpPr/>
          <p:nvPr/>
        </p:nvSpPr>
        <p:spPr>
          <a:xfrm>
            <a:off x="3733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2"/>
          <p:cNvSpPr/>
          <p:nvPr/>
        </p:nvSpPr>
        <p:spPr>
          <a:xfrm>
            <a:off x="3809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2"/>
          <p:cNvSpPr/>
          <p:nvPr/>
        </p:nvSpPr>
        <p:spPr>
          <a:xfrm>
            <a:off x="3886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2"/>
          <p:cNvSpPr/>
          <p:nvPr/>
        </p:nvSpPr>
        <p:spPr>
          <a:xfrm>
            <a:off x="3962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2"/>
          <p:cNvSpPr/>
          <p:nvPr/>
        </p:nvSpPr>
        <p:spPr>
          <a:xfrm>
            <a:off x="4038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2"/>
          <p:cNvSpPr/>
          <p:nvPr/>
        </p:nvSpPr>
        <p:spPr>
          <a:xfrm>
            <a:off x="4114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2"/>
          <p:cNvSpPr/>
          <p:nvPr/>
        </p:nvSpPr>
        <p:spPr>
          <a:xfrm>
            <a:off x="4224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2"/>
          <p:cNvSpPr/>
          <p:nvPr/>
        </p:nvSpPr>
        <p:spPr>
          <a:xfrm>
            <a:off x="4690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2"/>
          <p:cNvSpPr/>
          <p:nvPr/>
        </p:nvSpPr>
        <p:spPr>
          <a:xfrm>
            <a:off x="4767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2"/>
          <p:cNvSpPr/>
          <p:nvPr/>
        </p:nvSpPr>
        <p:spPr>
          <a:xfrm>
            <a:off x="4843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2"/>
          <p:cNvSpPr/>
          <p:nvPr/>
        </p:nvSpPr>
        <p:spPr>
          <a:xfrm>
            <a:off x="4919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2"/>
          <p:cNvSpPr/>
          <p:nvPr/>
        </p:nvSpPr>
        <p:spPr>
          <a:xfrm>
            <a:off x="4995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2"/>
          <p:cNvSpPr/>
          <p:nvPr/>
        </p:nvSpPr>
        <p:spPr>
          <a:xfrm>
            <a:off x="5071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2"/>
          <p:cNvSpPr/>
          <p:nvPr/>
        </p:nvSpPr>
        <p:spPr>
          <a:xfrm>
            <a:off x="5181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2"/>
          <p:cNvSpPr/>
          <p:nvPr/>
        </p:nvSpPr>
        <p:spPr>
          <a:xfrm>
            <a:off x="5257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2"/>
          <p:cNvSpPr/>
          <p:nvPr/>
        </p:nvSpPr>
        <p:spPr>
          <a:xfrm>
            <a:off x="5333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2"/>
          <p:cNvSpPr/>
          <p:nvPr/>
        </p:nvSpPr>
        <p:spPr>
          <a:xfrm>
            <a:off x="5410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2"/>
          <p:cNvSpPr/>
          <p:nvPr/>
        </p:nvSpPr>
        <p:spPr>
          <a:xfrm>
            <a:off x="5486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5562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5638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2"/>
          <p:cNvSpPr/>
          <p:nvPr/>
        </p:nvSpPr>
        <p:spPr>
          <a:xfrm>
            <a:off x="5748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2"/>
          <p:cNvSpPr/>
          <p:nvPr/>
        </p:nvSpPr>
        <p:spPr>
          <a:xfrm>
            <a:off x="6214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2"/>
          <p:cNvSpPr/>
          <p:nvPr/>
        </p:nvSpPr>
        <p:spPr>
          <a:xfrm>
            <a:off x="6291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2"/>
          <p:cNvSpPr/>
          <p:nvPr/>
        </p:nvSpPr>
        <p:spPr>
          <a:xfrm>
            <a:off x="6367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2"/>
          <p:cNvSpPr/>
          <p:nvPr/>
        </p:nvSpPr>
        <p:spPr>
          <a:xfrm>
            <a:off x="6443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2"/>
          <p:cNvSpPr/>
          <p:nvPr/>
        </p:nvSpPr>
        <p:spPr>
          <a:xfrm>
            <a:off x="6519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2"/>
          <p:cNvSpPr/>
          <p:nvPr/>
        </p:nvSpPr>
        <p:spPr>
          <a:xfrm>
            <a:off x="6595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2"/>
          <p:cNvSpPr/>
          <p:nvPr/>
        </p:nvSpPr>
        <p:spPr>
          <a:xfrm>
            <a:off x="6705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2"/>
          <p:cNvSpPr/>
          <p:nvPr/>
        </p:nvSpPr>
        <p:spPr>
          <a:xfrm>
            <a:off x="6781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2"/>
          <p:cNvSpPr/>
          <p:nvPr/>
        </p:nvSpPr>
        <p:spPr>
          <a:xfrm>
            <a:off x="6857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2"/>
          <p:cNvSpPr/>
          <p:nvPr/>
        </p:nvSpPr>
        <p:spPr>
          <a:xfrm>
            <a:off x="6934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2"/>
          <p:cNvSpPr/>
          <p:nvPr/>
        </p:nvSpPr>
        <p:spPr>
          <a:xfrm>
            <a:off x="7010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2"/>
          <p:cNvSpPr/>
          <p:nvPr/>
        </p:nvSpPr>
        <p:spPr>
          <a:xfrm>
            <a:off x="7086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7162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2"/>
          <p:cNvSpPr/>
          <p:nvPr/>
        </p:nvSpPr>
        <p:spPr>
          <a:xfrm>
            <a:off x="7272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2"/>
          <p:cNvSpPr txBox="1"/>
          <p:nvPr/>
        </p:nvSpPr>
        <p:spPr>
          <a:xfrm>
            <a:off x="3471775" y="1429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1,000s of Images available on Disk</a:t>
            </a:r>
            <a:endParaRPr b="1" sz="1200">
              <a:solidFill>
                <a:srgbClr val="666666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944100" y="2979700"/>
            <a:ext cx="7255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Loading all images at once in our program can result in…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Memory Error!!!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3"/>
          <p:cNvSpPr txBox="1"/>
          <p:nvPr/>
        </p:nvSpPr>
        <p:spPr>
          <a:xfrm>
            <a:off x="4572000" y="14060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avoid loading all the images in memory … and still train the model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?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481" name="Google Shape;4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3"/>
          <p:cNvSpPr txBox="1"/>
          <p:nvPr/>
        </p:nvSpPr>
        <p:spPr>
          <a:xfrm>
            <a:off x="4572000" y="26252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Do we need all images for training at given time?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4"/>
          <p:cNvSpPr/>
          <p:nvPr/>
        </p:nvSpPr>
        <p:spPr>
          <a:xfrm>
            <a:off x="15667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4"/>
          <p:cNvSpPr/>
          <p:nvPr/>
        </p:nvSpPr>
        <p:spPr>
          <a:xfrm>
            <a:off x="16429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4"/>
          <p:cNvSpPr/>
          <p:nvPr/>
        </p:nvSpPr>
        <p:spPr>
          <a:xfrm>
            <a:off x="17191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4"/>
          <p:cNvSpPr/>
          <p:nvPr/>
        </p:nvSpPr>
        <p:spPr>
          <a:xfrm>
            <a:off x="17953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4"/>
          <p:cNvSpPr/>
          <p:nvPr/>
        </p:nvSpPr>
        <p:spPr>
          <a:xfrm>
            <a:off x="18715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4"/>
          <p:cNvSpPr/>
          <p:nvPr/>
        </p:nvSpPr>
        <p:spPr>
          <a:xfrm>
            <a:off x="19477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4"/>
          <p:cNvSpPr/>
          <p:nvPr/>
        </p:nvSpPr>
        <p:spPr>
          <a:xfrm>
            <a:off x="20572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4"/>
          <p:cNvSpPr/>
          <p:nvPr/>
        </p:nvSpPr>
        <p:spPr>
          <a:xfrm>
            <a:off x="21334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22096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/>
          <p:nvPr/>
        </p:nvSpPr>
        <p:spPr>
          <a:xfrm>
            <a:off x="22858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4"/>
          <p:cNvSpPr/>
          <p:nvPr/>
        </p:nvSpPr>
        <p:spPr>
          <a:xfrm>
            <a:off x="23620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"/>
          <p:cNvSpPr/>
          <p:nvPr/>
        </p:nvSpPr>
        <p:spPr>
          <a:xfrm>
            <a:off x="24382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4"/>
          <p:cNvSpPr/>
          <p:nvPr/>
        </p:nvSpPr>
        <p:spPr>
          <a:xfrm>
            <a:off x="25144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"/>
          <p:cNvSpPr/>
          <p:nvPr/>
        </p:nvSpPr>
        <p:spPr>
          <a:xfrm>
            <a:off x="26239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4"/>
          <p:cNvSpPr/>
          <p:nvPr/>
        </p:nvSpPr>
        <p:spPr>
          <a:xfrm>
            <a:off x="3166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4"/>
          <p:cNvSpPr/>
          <p:nvPr/>
        </p:nvSpPr>
        <p:spPr>
          <a:xfrm>
            <a:off x="3243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4"/>
          <p:cNvSpPr/>
          <p:nvPr/>
        </p:nvSpPr>
        <p:spPr>
          <a:xfrm>
            <a:off x="3319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4"/>
          <p:cNvSpPr/>
          <p:nvPr/>
        </p:nvSpPr>
        <p:spPr>
          <a:xfrm>
            <a:off x="3395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4"/>
          <p:cNvSpPr/>
          <p:nvPr/>
        </p:nvSpPr>
        <p:spPr>
          <a:xfrm>
            <a:off x="3471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3547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3657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4"/>
          <p:cNvSpPr/>
          <p:nvPr/>
        </p:nvSpPr>
        <p:spPr>
          <a:xfrm>
            <a:off x="3733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4"/>
          <p:cNvSpPr/>
          <p:nvPr/>
        </p:nvSpPr>
        <p:spPr>
          <a:xfrm>
            <a:off x="3809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"/>
          <p:cNvSpPr/>
          <p:nvPr/>
        </p:nvSpPr>
        <p:spPr>
          <a:xfrm>
            <a:off x="3886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4"/>
          <p:cNvSpPr/>
          <p:nvPr/>
        </p:nvSpPr>
        <p:spPr>
          <a:xfrm>
            <a:off x="3962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4"/>
          <p:cNvSpPr/>
          <p:nvPr/>
        </p:nvSpPr>
        <p:spPr>
          <a:xfrm>
            <a:off x="4038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4"/>
          <p:cNvSpPr/>
          <p:nvPr/>
        </p:nvSpPr>
        <p:spPr>
          <a:xfrm>
            <a:off x="4114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4"/>
          <p:cNvSpPr/>
          <p:nvPr/>
        </p:nvSpPr>
        <p:spPr>
          <a:xfrm>
            <a:off x="4224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4"/>
          <p:cNvSpPr/>
          <p:nvPr/>
        </p:nvSpPr>
        <p:spPr>
          <a:xfrm>
            <a:off x="4690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4"/>
          <p:cNvSpPr/>
          <p:nvPr/>
        </p:nvSpPr>
        <p:spPr>
          <a:xfrm>
            <a:off x="4767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4"/>
          <p:cNvSpPr/>
          <p:nvPr/>
        </p:nvSpPr>
        <p:spPr>
          <a:xfrm>
            <a:off x="4843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4"/>
          <p:cNvSpPr/>
          <p:nvPr/>
        </p:nvSpPr>
        <p:spPr>
          <a:xfrm>
            <a:off x="4919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4"/>
          <p:cNvSpPr/>
          <p:nvPr/>
        </p:nvSpPr>
        <p:spPr>
          <a:xfrm>
            <a:off x="4995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4"/>
          <p:cNvSpPr/>
          <p:nvPr/>
        </p:nvSpPr>
        <p:spPr>
          <a:xfrm>
            <a:off x="5071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4"/>
          <p:cNvSpPr/>
          <p:nvPr/>
        </p:nvSpPr>
        <p:spPr>
          <a:xfrm>
            <a:off x="5181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4"/>
          <p:cNvSpPr/>
          <p:nvPr/>
        </p:nvSpPr>
        <p:spPr>
          <a:xfrm>
            <a:off x="5257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4"/>
          <p:cNvSpPr/>
          <p:nvPr/>
        </p:nvSpPr>
        <p:spPr>
          <a:xfrm>
            <a:off x="5333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4"/>
          <p:cNvSpPr/>
          <p:nvPr/>
        </p:nvSpPr>
        <p:spPr>
          <a:xfrm>
            <a:off x="5410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4"/>
          <p:cNvSpPr/>
          <p:nvPr/>
        </p:nvSpPr>
        <p:spPr>
          <a:xfrm>
            <a:off x="5486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4"/>
          <p:cNvSpPr/>
          <p:nvPr/>
        </p:nvSpPr>
        <p:spPr>
          <a:xfrm>
            <a:off x="5562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4"/>
          <p:cNvSpPr/>
          <p:nvPr/>
        </p:nvSpPr>
        <p:spPr>
          <a:xfrm>
            <a:off x="5638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4"/>
          <p:cNvSpPr/>
          <p:nvPr/>
        </p:nvSpPr>
        <p:spPr>
          <a:xfrm>
            <a:off x="5748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4"/>
          <p:cNvSpPr/>
          <p:nvPr/>
        </p:nvSpPr>
        <p:spPr>
          <a:xfrm>
            <a:off x="6214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4"/>
          <p:cNvSpPr/>
          <p:nvPr/>
        </p:nvSpPr>
        <p:spPr>
          <a:xfrm>
            <a:off x="6291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4"/>
          <p:cNvSpPr/>
          <p:nvPr/>
        </p:nvSpPr>
        <p:spPr>
          <a:xfrm>
            <a:off x="6367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4"/>
          <p:cNvSpPr/>
          <p:nvPr/>
        </p:nvSpPr>
        <p:spPr>
          <a:xfrm>
            <a:off x="6443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4"/>
          <p:cNvSpPr/>
          <p:nvPr/>
        </p:nvSpPr>
        <p:spPr>
          <a:xfrm>
            <a:off x="6519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4"/>
          <p:cNvSpPr/>
          <p:nvPr/>
        </p:nvSpPr>
        <p:spPr>
          <a:xfrm>
            <a:off x="6595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4"/>
          <p:cNvSpPr/>
          <p:nvPr/>
        </p:nvSpPr>
        <p:spPr>
          <a:xfrm>
            <a:off x="6705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4"/>
          <p:cNvSpPr/>
          <p:nvPr/>
        </p:nvSpPr>
        <p:spPr>
          <a:xfrm>
            <a:off x="6781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4"/>
          <p:cNvSpPr/>
          <p:nvPr/>
        </p:nvSpPr>
        <p:spPr>
          <a:xfrm>
            <a:off x="6857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4"/>
          <p:cNvSpPr/>
          <p:nvPr/>
        </p:nvSpPr>
        <p:spPr>
          <a:xfrm>
            <a:off x="6934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4"/>
          <p:cNvSpPr/>
          <p:nvPr/>
        </p:nvSpPr>
        <p:spPr>
          <a:xfrm>
            <a:off x="7010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4"/>
          <p:cNvSpPr/>
          <p:nvPr/>
        </p:nvSpPr>
        <p:spPr>
          <a:xfrm>
            <a:off x="7086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4"/>
          <p:cNvSpPr/>
          <p:nvPr/>
        </p:nvSpPr>
        <p:spPr>
          <a:xfrm>
            <a:off x="7162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4"/>
          <p:cNvSpPr/>
          <p:nvPr/>
        </p:nvSpPr>
        <p:spPr>
          <a:xfrm>
            <a:off x="7272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4"/>
          <p:cNvSpPr txBox="1"/>
          <p:nvPr/>
        </p:nvSpPr>
        <p:spPr>
          <a:xfrm>
            <a:off x="3471775" y="1429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1,000s of Images available on Disk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544" name="Google Shape;544;p44"/>
          <p:cNvSpPr/>
          <p:nvPr/>
        </p:nvSpPr>
        <p:spPr>
          <a:xfrm>
            <a:off x="3081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"/>
          <p:cNvSpPr/>
          <p:nvPr/>
        </p:nvSpPr>
        <p:spPr>
          <a:xfrm>
            <a:off x="3614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4"/>
          <p:cNvSpPr/>
          <p:nvPr/>
        </p:nvSpPr>
        <p:spPr>
          <a:xfrm>
            <a:off x="4147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/>
          <p:nvPr/>
        </p:nvSpPr>
        <p:spPr>
          <a:xfrm>
            <a:off x="46813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4"/>
          <p:cNvSpPr/>
          <p:nvPr/>
        </p:nvSpPr>
        <p:spPr>
          <a:xfrm>
            <a:off x="52147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4"/>
          <p:cNvSpPr/>
          <p:nvPr/>
        </p:nvSpPr>
        <p:spPr>
          <a:xfrm>
            <a:off x="5748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4"/>
          <p:cNvSpPr/>
          <p:nvPr/>
        </p:nvSpPr>
        <p:spPr>
          <a:xfrm>
            <a:off x="6281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4"/>
          <p:cNvSpPr/>
          <p:nvPr/>
        </p:nvSpPr>
        <p:spPr>
          <a:xfrm>
            <a:off x="6814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4"/>
          <p:cNvSpPr/>
          <p:nvPr/>
        </p:nvSpPr>
        <p:spPr>
          <a:xfrm>
            <a:off x="73483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4"/>
          <p:cNvSpPr/>
          <p:nvPr/>
        </p:nvSpPr>
        <p:spPr>
          <a:xfrm>
            <a:off x="1557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4"/>
          <p:cNvSpPr/>
          <p:nvPr/>
        </p:nvSpPr>
        <p:spPr>
          <a:xfrm>
            <a:off x="2090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4"/>
          <p:cNvSpPr/>
          <p:nvPr/>
        </p:nvSpPr>
        <p:spPr>
          <a:xfrm>
            <a:off x="2623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4"/>
          <p:cNvSpPr txBox="1"/>
          <p:nvPr/>
        </p:nvSpPr>
        <p:spPr>
          <a:xfrm>
            <a:off x="3624175" y="4181575"/>
            <a:ext cx="2599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Number of Images to be loaded in memory at once 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= batch size</a:t>
            </a:r>
            <a:endParaRPr b="1"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5"/>
          <p:cNvSpPr/>
          <p:nvPr/>
        </p:nvSpPr>
        <p:spPr>
          <a:xfrm>
            <a:off x="15667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5"/>
          <p:cNvSpPr/>
          <p:nvPr/>
        </p:nvSpPr>
        <p:spPr>
          <a:xfrm>
            <a:off x="16429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5"/>
          <p:cNvSpPr/>
          <p:nvPr/>
        </p:nvSpPr>
        <p:spPr>
          <a:xfrm>
            <a:off x="17191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5"/>
          <p:cNvSpPr/>
          <p:nvPr/>
        </p:nvSpPr>
        <p:spPr>
          <a:xfrm>
            <a:off x="17953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5"/>
          <p:cNvSpPr/>
          <p:nvPr/>
        </p:nvSpPr>
        <p:spPr>
          <a:xfrm>
            <a:off x="18715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5"/>
          <p:cNvSpPr/>
          <p:nvPr/>
        </p:nvSpPr>
        <p:spPr>
          <a:xfrm>
            <a:off x="19477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5"/>
          <p:cNvSpPr/>
          <p:nvPr/>
        </p:nvSpPr>
        <p:spPr>
          <a:xfrm>
            <a:off x="20572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5"/>
          <p:cNvSpPr/>
          <p:nvPr/>
        </p:nvSpPr>
        <p:spPr>
          <a:xfrm>
            <a:off x="21334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5"/>
          <p:cNvSpPr/>
          <p:nvPr/>
        </p:nvSpPr>
        <p:spPr>
          <a:xfrm>
            <a:off x="22096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5"/>
          <p:cNvSpPr/>
          <p:nvPr/>
        </p:nvSpPr>
        <p:spPr>
          <a:xfrm>
            <a:off x="22858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5"/>
          <p:cNvSpPr/>
          <p:nvPr/>
        </p:nvSpPr>
        <p:spPr>
          <a:xfrm>
            <a:off x="23620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5"/>
          <p:cNvSpPr/>
          <p:nvPr/>
        </p:nvSpPr>
        <p:spPr>
          <a:xfrm>
            <a:off x="24382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5"/>
          <p:cNvSpPr/>
          <p:nvPr/>
        </p:nvSpPr>
        <p:spPr>
          <a:xfrm>
            <a:off x="25144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5"/>
          <p:cNvSpPr/>
          <p:nvPr/>
        </p:nvSpPr>
        <p:spPr>
          <a:xfrm>
            <a:off x="26239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5"/>
          <p:cNvSpPr/>
          <p:nvPr/>
        </p:nvSpPr>
        <p:spPr>
          <a:xfrm>
            <a:off x="3166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5"/>
          <p:cNvSpPr/>
          <p:nvPr/>
        </p:nvSpPr>
        <p:spPr>
          <a:xfrm>
            <a:off x="3243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5"/>
          <p:cNvSpPr/>
          <p:nvPr/>
        </p:nvSpPr>
        <p:spPr>
          <a:xfrm>
            <a:off x="3319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5"/>
          <p:cNvSpPr/>
          <p:nvPr/>
        </p:nvSpPr>
        <p:spPr>
          <a:xfrm>
            <a:off x="3395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5"/>
          <p:cNvSpPr/>
          <p:nvPr/>
        </p:nvSpPr>
        <p:spPr>
          <a:xfrm>
            <a:off x="3471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5"/>
          <p:cNvSpPr/>
          <p:nvPr/>
        </p:nvSpPr>
        <p:spPr>
          <a:xfrm>
            <a:off x="3547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5"/>
          <p:cNvSpPr/>
          <p:nvPr/>
        </p:nvSpPr>
        <p:spPr>
          <a:xfrm>
            <a:off x="3657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5"/>
          <p:cNvSpPr/>
          <p:nvPr/>
        </p:nvSpPr>
        <p:spPr>
          <a:xfrm>
            <a:off x="3733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5"/>
          <p:cNvSpPr/>
          <p:nvPr/>
        </p:nvSpPr>
        <p:spPr>
          <a:xfrm>
            <a:off x="3809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5"/>
          <p:cNvSpPr/>
          <p:nvPr/>
        </p:nvSpPr>
        <p:spPr>
          <a:xfrm>
            <a:off x="3886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5"/>
          <p:cNvSpPr/>
          <p:nvPr/>
        </p:nvSpPr>
        <p:spPr>
          <a:xfrm>
            <a:off x="3962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5"/>
          <p:cNvSpPr/>
          <p:nvPr/>
        </p:nvSpPr>
        <p:spPr>
          <a:xfrm>
            <a:off x="4038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5"/>
          <p:cNvSpPr/>
          <p:nvPr/>
        </p:nvSpPr>
        <p:spPr>
          <a:xfrm>
            <a:off x="4114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5"/>
          <p:cNvSpPr/>
          <p:nvPr/>
        </p:nvSpPr>
        <p:spPr>
          <a:xfrm>
            <a:off x="4224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5"/>
          <p:cNvSpPr/>
          <p:nvPr/>
        </p:nvSpPr>
        <p:spPr>
          <a:xfrm>
            <a:off x="4690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5"/>
          <p:cNvSpPr/>
          <p:nvPr/>
        </p:nvSpPr>
        <p:spPr>
          <a:xfrm>
            <a:off x="4767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5"/>
          <p:cNvSpPr/>
          <p:nvPr/>
        </p:nvSpPr>
        <p:spPr>
          <a:xfrm>
            <a:off x="4843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5"/>
          <p:cNvSpPr/>
          <p:nvPr/>
        </p:nvSpPr>
        <p:spPr>
          <a:xfrm>
            <a:off x="4919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5"/>
          <p:cNvSpPr/>
          <p:nvPr/>
        </p:nvSpPr>
        <p:spPr>
          <a:xfrm>
            <a:off x="4995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5"/>
          <p:cNvSpPr/>
          <p:nvPr/>
        </p:nvSpPr>
        <p:spPr>
          <a:xfrm>
            <a:off x="5071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5"/>
          <p:cNvSpPr/>
          <p:nvPr/>
        </p:nvSpPr>
        <p:spPr>
          <a:xfrm>
            <a:off x="5181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5"/>
          <p:cNvSpPr/>
          <p:nvPr/>
        </p:nvSpPr>
        <p:spPr>
          <a:xfrm>
            <a:off x="5257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5"/>
          <p:cNvSpPr/>
          <p:nvPr/>
        </p:nvSpPr>
        <p:spPr>
          <a:xfrm>
            <a:off x="5333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5"/>
          <p:cNvSpPr/>
          <p:nvPr/>
        </p:nvSpPr>
        <p:spPr>
          <a:xfrm>
            <a:off x="5410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5"/>
          <p:cNvSpPr/>
          <p:nvPr/>
        </p:nvSpPr>
        <p:spPr>
          <a:xfrm>
            <a:off x="5486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5"/>
          <p:cNvSpPr/>
          <p:nvPr/>
        </p:nvSpPr>
        <p:spPr>
          <a:xfrm>
            <a:off x="5562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5"/>
          <p:cNvSpPr/>
          <p:nvPr/>
        </p:nvSpPr>
        <p:spPr>
          <a:xfrm>
            <a:off x="5638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5"/>
          <p:cNvSpPr/>
          <p:nvPr/>
        </p:nvSpPr>
        <p:spPr>
          <a:xfrm>
            <a:off x="5748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5"/>
          <p:cNvSpPr/>
          <p:nvPr/>
        </p:nvSpPr>
        <p:spPr>
          <a:xfrm>
            <a:off x="6214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5"/>
          <p:cNvSpPr/>
          <p:nvPr/>
        </p:nvSpPr>
        <p:spPr>
          <a:xfrm>
            <a:off x="6291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5"/>
          <p:cNvSpPr/>
          <p:nvPr/>
        </p:nvSpPr>
        <p:spPr>
          <a:xfrm>
            <a:off x="6367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5"/>
          <p:cNvSpPr/>
          <p:nvPr/>
        </p:nvSpPr>
        <p:spPr>
          <a:xfrm>
            <a:off x="6443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5"/>
          <p:cNvSpPr/>
          <p:nvPr/>
        </p:nvSpPr>
        <p:spPr>
          <a:xfrm>
            <a:off x="6519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5"/>
          <p:cNvSpPr/>
          <p:nvPr/>
        </p:nvSpPr>
        <p:spPr>
          <a:xfrm>
            <a:off x="6595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/>
          <p:nvPr/>
        </p:nvSpPr>
        <p:spPr>
          <a:xfrm>
            <a:off x="6705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5"/>
          <p:cNvSpPr/>
          <p:nvPr/>
        </p:nvSpPr>
        <p:spPr>
          <a:xfrm>
            <a:off x="6781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5"/>
          <p:cNvSpPr/>
          <p:nvPr/>
        </p:nvSpPr>
        <p:spPr>
          <a:xfrm>
            <a:off x="6857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5"/>
          <p:cNvSpPr/>
          <p:nvPr/>
        </p:nvSpPr>
        <p:spPr>
          <a:xfrm>
            <a:off x="6934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5"/>
          <p:cNvSpPr/>
          <p:nvPr/>
        </p:nvSpPr>
        <p:spPr>
          <a:xfrm>
            <a:off x="7010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7086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5"/>
          <p:cNvSpPr/>
          <p:nvPr/>
        </p:nvSpPr>
        <p:spPr>
          <a:xfrm>
            <a:off x="7162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7272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566775" y="2488050"/>
            <a:ext cx="6043500" cy="451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Read fixed number of images at one time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18" name="Google Shape;618;p45"/>
          <p:cNvCxnSpPr>
            <a:stCxn id="574" idx="2"/>
            <a:endCxn id="617" idx="0"/>
          </p:cNvCxnSpPr>
          <p:nvPr/>
        </p:nvCxnSpPr>
        <p:spPr>
          <a:xfrm>
            <a:off x="2793025" y="2133775"/>
            <a:ext cx="17955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45"/>
          <p:cNvCxnSpPr>
            <a:stCxn id="588" idx="2"/>
            <a:endCxn id="617" idx="0"/>
          </p:cNvCxnSpPr>
          <p:nvPr/>
        </p:nvCxnSpPr>
        <p:spPr>
          <a:xfrm>
            <a:off x="4393225" y="2133775"/>
            <a:ext cx="1953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45"/>
          <p:cNvCxnSpPr>
            <a:stCxn id="602" idx="2"/>
            <a:endCxn id="617" idx="0"/>
          </p:cNvCxnSpPr>
          <p:nvPr/>
        </p:nvCxnSpPr>
        <p:spPr>
          <a:xfrm flipH="1">
            <a:off x="4588525" y="2133775"/>
            <a:ext cx="13287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45"/>
          <p:cNvCxnSpPr>
            <a:stCxn id="616" idx="2"/>
            <a:endCxn id="617" idx="0"/>
          </p:cNvCxnSpPr>
          <p:nvPr/>
        </p:nvCxnSpPr>
        <p:spPr>
          <a:xfrm flipH="1">
            <a:off x="4588525" y="2133775"/>
            <a:ext cx="28527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45"/>
          <p:cNvSpPr/>
          <p:nvPr/>
        </p:nvSpPr>
        <p:spPr>
          <a:xfrm>
            <a:off x="3081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5"/>
          <p:cNvSpPr/>
          <p:nvPr/>
        </p:nvSpPr>
        <p:spPr>
          <a:xfrm>
            <a:off x="3614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5"/>
          <p:cNvSpPr/>
          <p:nvPr/>
        </p:nvSpPr>
        <p:spPr>
          <a:xfrm>
            <a:off x="4147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5"/>
          <p:cNvSpPr/>
          <p:nvPr/>
        </p:nvSpPr>
        <p:spPr>
          <a:xfrm>
            <a:off x="46813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5"/>
          <p:cNvSpPr/>
          <p:nvPr/>
        </p:nvSpPr>
        <p:spPr>
          <a:xfrm>
            <a:off x="52147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5748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6281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5"/>
          <p:cNvSpPr/>
          <p:nvPr/>
        </p:nvSpPr>
        <p:spPr>
          <a:xfrm>
            <a:off x="6814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5"/>
          <p:cNvSpPr/>
          <p:nvPr/>
        </p:nvSpPr>
        <p:spPr>
          <a:xfrm>
            <a:off x="73483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5"/>
          <p:cNvSpPr/>
          <p:nvPr/>
        </p:nvSpPr>
        <p:spPr>
          <a:xfrm>
            <a:off x="15571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5"/>
          <p:cNvSpPr/>
          <p:nvPr/>
        </p:nvSpPr>
        <p:spPr>
          <a:xfrm>
            <a:off x="20905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5"/>
          <p:cNvSpPr/>
          <p:nvPr/>
        </p:nvSpPr>
        <p:spPr>
          <a:xfrm>
            <a:off x="2623975" y="3550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5"/>
          <p:cNvSpPr txBox="1"/>
          <p:nvPr/>
        </p:nvSpPr>
        <p:spPr>
          <a:xfrm>
            <a:off x="3624175" y="4181575"/>
            <a:ext cx="2599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Number of Images loaded in memory at once 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= batch size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635" name="Google Shape;635;p45"/>
          <p:cNvCxnSpPr>
            <a:stCxn id="617" idx="2"/>
          </p:cNvCxnSpPr>
          <p:nvPr/>
        </p:nvCxnSpPr>
        <p:spPr>
          <a:xfrm>
            <a:off x="4588525" y="2939250"/>
            <a:ext cx="300" cy="5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45"/>
          <p:cNvSpPr txBox="1"/>
          <p:nvPr/>
        </p:nvSpPr>
        <p:spPr>
          <a:xfrm>
            <a:off x="3471775" y="1429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1,000s of Images available on Disk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6"/>
          <p:cNvSpPr/>
          <p:nvPr/>
        </p:nvSpPr>
        <p:spPr>
          <a:xfrm>
            <a:off x="15667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16429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17191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6"/>
          <p:cNvSpPr/>
          <p:nvPr/>
        </p:nvSpPr>
        <p:spPr>
          <a:xfrm>
            <a:off x="17953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6"/>
          <p:cNvSpPr/>
          <p:nvPr/>
        </p:nvSpPr>
        <p:spPr>
          <a:xfrm>
            <a:off x="18715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19477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6"/>
          <p:cNvSpPr/>
          <p:nvPr/>
        </p:nvSpPr>
        <p:spPr>
          <a:xfrm>
            <a:off x="20572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6"/>
          <p:cNvSpPr/>
          <p:nvPr/>
        </p:nvSpPr>
        <p:spPr>
          <a:xfrm>
            <a:off x="21334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6"/>
          <p:cNvSpPr/>
          <p:nvPr/>
        </p:nvSpPr>
        <p:spPr>
          <a:xfrm>
            <a:off x="22096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6"/>
          <p:cNvSpPr/>
          <p:nvPr/>
        </p:nvSpPr>
        <p:spPr>
          <a:xfrm>
            <a:off x="22858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23620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24382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6"/>
          <p:cNvSpPr/>
          <p:nvPr/>
        </p:nvSpPr>
        <p:spPr>
          <a:xfrm>
            <a:off x="25144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6"/>
          <p:cNvSpPr/>
          <p:nvPr/>
        </p:nvSpPr>
        <p:spPr>
          <a:xfrm>
            <a:off x="26239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6"/>
          <p:cNvSpPr/>
          <p:nvPr/>
        </p:nvSpPr>
        <p:spPr>
          <a:xfrm>
            <a:off x="3166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6"/>
          <p:cNvSpPr/>
          <p:nvPr/>
        </p:nvSpPr>
        <p:spPr>
          <a:xfrm>
            <a:off x="3243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6"/>
          <p:cNvSpPr/>
          <p:nvPr/>
        </p:nvSpPr>
        <p:spPr>
          <a:xfrm>
            <a:off x="3319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6"/>
          <p:cNvSpPr/>
          <p:nvPr/>
        </p:nvSpPr>
        <p:spPr>
          <a:xfrm>
            <a:off x="3395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6"/>
          <p:cNvSpPr/>
          <p:nvPr/>
        </p:nvSpPr>
        <p:spPr>
          <a:xfrm>
            <a:off x="3471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6"/>
          <p:cNvSpPr/>
          <p:nvPr/>
        </p:nvSpPr>
        <p:spPr>
          <a:xfrm>
            <a:off x="3547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6"/>
          <p:cNvSpPr/>
          <p:nvPr/>
        </p:nvSpPr>
        <p:spPr>
          <a:xfrm>
            <a:off x="3657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6"/>
          <p:cNvSpPr/>
          <p:nvPr/>
        </p:nvSpPr>
        <p:spPr>
          <a:xfrm>
            <a:off x="3733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6"/>
          <p:cNvSpPr/>
          <p:nvPr/>
        </p:nvSpPr>
        <p:spPr>
          <a:xfrm>
            <a:off x="3809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6"/>
          <p:cNvSpPr/>
          <p:nvPr/>
        </p:nvSpPr>
        <p:spPr>
          <a:xfrm>
            <a:off x="3886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6"/>
          <p:cNvSpPr/>
          <p:nvPr/>
        </p:nvSpPr>
        <p:spPr>
          <a:xfrm>
            <a:off x="3962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6"/>
          <p:cNvSpPr/>
          <p:nvPr/>
        </p:nvSpPr>
        <p:spPr>
          <a:xfrm>
            <a:off x="4038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6"/>
          <p:cNvSpPr/>
          <p:nvPr/>
        </p:nvSpPr>
        <p:spPr>
          <a:xfrm>
            <a:off x="4114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6"/>
          <p:cNvSpPr/>
          <p:nvPr/>
        </p:nvSpPr>
        <p:spPr>
          <a:xfrm>
            <a:off x="4224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4690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4767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6"/>
          <p:cNvSpPr/>
          <p:nvPr/>
        </p:nvSpPr>
        <p:spPr>
          <a:xfrm>
            <a:off x="4843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6"/>
          <p:cNvSpPr/>
          <p:nvPr/>
        </p:nvSpPr>
        <p:spPr>
          <a:xfrm>
            <a:off x="4919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6"/>
          <p:cNvSpPr/>
          <p:nvPr/>
        </p:nvSpPr>
        <p:spPr>
          <a:xfrm>
            <a:off x="4995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6"/>
          <p:cNvSpPr/>
          <p:nvPr/>
        </p:nvSpPr>
        <p:spPr>
          <a:xfrm>
            <a:off x="5071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6"/>
          <p:cNvSpPr/>
          <p:nvPr/>
        </p:nvSpPr>
        <p:spPr>
          <a:xfrm>
            <a:off x="5181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6"/>
          <p:cNvSpPr/>
          <p:nvPr/>
        </p:nvSpPr>
        <p:spPr>
          <a:xfrm>
            <a:off x="5257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6"/>
          <p:cNvSpPr/>
          <p:nvPr/>
        </p:nvSpPr>
        <p:spPr>
          <a:xfrm>
            <a:off x="5333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6"/>
          <p:cNvSpPr/>
          <p:nvPr/>
        </p:nvSpPr>
        <p:spPr>
          <a:xfrm>
            <a:off x="5410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6"/>
          <p:cNvSpPr/>
          <p:nvPr/>
        </p:nvSpPr>
        <p:spPr>
          <a:xfrm>
            <a:off x="5486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6"/>
          <p:cNvSpPr/>
          <p:nvPr/>
        </p:nvSpPr>
        <p:spPr>
          <a:xfrm>
            <a:off x="5562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6"/>
          <p:cNvSpPr/>
          <p:nvPr/>
        </p:nvSpPr>
        <p:spPr>
          <a:xfrm>
            <a:off x="5638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6"/>
          <p:cNvSpPr/>
          <p:nvPr/>
        </p:nvSpPr>
        <p:spPr>
          <a:xfrm>
            <a:off x="5748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6"/>
          <p:cNvSpPr/>
          <p:nvPr/>
        </p:nvSpPr>
        <p:spPr>
          <a:xfrm>
            <a:off x="6214975" y="670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6"/>
          <p:cNvSpPr/>
          <p:nvPr/>
        </p:nvSpPr>
        <p:spPr>
          <a:xfrm>
            <a:off x="6291175" y="746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6"/>
          <p:cNvSpPr/>
          <p:nvPr/>
        </p:nvSpPr>
        <p:spPr>
          <a:xfrm>
            <a:off x="6367375" y="822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6"/>
          <p:cNvSpPr/>
          <p:nvPr/>
        </p:nvSpPr>
        <p:spPr>
          <a:xfrm>
            <a:off x="6443575" y="898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6"/>
          <p:cNvSpPr/>
          <p:nvPr/>
        </p:nvSpPr>
        <p:spPr>
          <a:xfrm>
            <a:off x="6519775" y="975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6"/>
          <p:cNvSpPr/>
          <p:nvPr/>
        </p:nvSpPr>
        <p:spPr>
          <a:xfrm>
            <a:off x="6595975" y="1051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6"/>
          <p:cNvSpPr/>
          <p:nvPr/>
        </p:nvSpPr>
        <p:spPr>
          <a:xfrm>
            <a:off x="6705475" y="1158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6"/>
          <p:cNvSpPr/>
          <p:nvPr/>
        </p:nvSpPr>
        <p:spPr>
          <a:xfrm>
            <a:off x="6781675" y="1234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6"/>
          <p:cNvSpPr/>
          <p:nvPr/>
        </p:nvSpPr>
        <p:spPr>
          <a:xfrm>
            <a:off x="6857875" y="1310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6"/>
          <p:cNvSpPr/>
          <p:nvPr/>
        </p:nvSpPr>
        <p:spPr>
          <a:xfrm>
            <a:off x="6934075" y="13867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6"/>
          <p:cNvSpPr/>
          <p:nvPr/>
        </p:nvSpPr>
        <p:spPr>
          <a:xfrm>
            <a:off x="7010275" y="14629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6"/>
          <p:cNvSpPr/>
          <p:nvPr/>
        </p:nvSpPr>
        <p:spPr>
          <a:xfrm>
            <a:off x="7086475" y="1539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6"/>
          <p:cNvSpPr/>
          <p:nvPr/>
        </p:nvSpPr>
        <p:spPr>
          <a:xfrm>
            <a:off x="7162675" y="16153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6"/>
          <p:cNvSpPr/>
          <p:nvPr/>
        </p:nvSpPr>
        <p:spPr>
          <a:xfrm>
            <a:off x="7272175" y="17221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6"/>
          <p:cNvSpPr/>
          <p:nvPr/>
        </p:nvSpPr>
        <p:spPr>
          <a:xfrm>
            <a:off x="1566775" y="2488050"/>
            <a:ext cx="6043500" cy="1129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Read fixed number of images at one time ...needs a function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Read images for every batch from disk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Resize the images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Convert images to numpy arrays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Prepare labels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-"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Run as long as model trains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8" name="Google Shape;698;p46"/>
          <p:cNvCxnSpPr>
            <a:stCxn id="654" idx="2"/>
            <a:endCxn id="697" idx="0"/>
          </p:cNvCxnSpPr>
          <p:nvPr/>
        </p:nvCxnSpPr>
        <p:spPr>
          <a:xfrm>
            <a:off x="2793025" y="2133775"/>
            <a:ext cx="17955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46"/>
          <p:cNvCxnSpPr>
            <a:stCxn id="668" idx="2"/>
            <a:endCxn id="697" idx="0"/>
          </p:cNvCxnSpPr>
          <p:nvPr/>
        </p:nvCxnSpPr>
        <p:spPr>
          <a:xfrm>
            <a:off x="4393225" y="2133775"/>
            <a:ext cx="1953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46"/>
          <p:cNvCxnSpPr>
            <a:stCxn id="682" idx="2"/>
            <a:endCxn id="697" idx="0"/>
          </p:cNvCxnSpPr>
          <p:nvPr/>
        </p:nvCxnSpPr>
        <p:spPr>
          <a:xfrm flipH="1">
            <a:off x="4588525" y="2133775"/>
            <a:ext cx="13287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1" name="Google Shape;701;p46"/>
          <p:cNvCxnSpPr>
            <a:stCxn id="696" idx="2"/>
            <a:endCxn id="697" idx="0"/>
          </p:cNvCxnSpPr>
          <p:nvPr/>
        </p:nvCxnSpPr>
        <p:spPr>
          <a:xfrm flipH="1">
            <a:off x="4588525" y="2133775"/>
            <a:ext cx="28527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46"/>
          <p:cNvSpPr/>
          <p:nvPr/>
        </p:nvSpPr>
        <p:spPr>
          <a:xfrm>
            <a:off x="30811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6"/>
          <p:cNvSpPr/>
          <p:nvPr/>
        </p:nvSpPr>
        <p:spPr>
          <a:xfrm>
            <a:off x="36145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6"/>
          <p:cNvSpPr/>
          <p:nvPr/>
        </p:nvSpPr>
        <p:spPr>
          <a:xfrm>
            <a:off x="41479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6"/>
          <p:cNvSpPr/>
          <p:nvPr/>
        </p:nvSpPr>
        <p:spPr>
          <a:xfrm>
            <a:off x="46813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6"/>
          <p:cNvSpPr/>
          <p:nvPr/>
        </p:nvSpPr>
        <p:spPr>
          <a:xfrm>
            <a:off x="52147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6"/>
          <p:cNvSpPr/>
          <p:nvPr/>
        </p:nvSpPr>
        <p:spPr>
          <a:xfrm>
            <a:off x="57481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6"/>
          <p:cNvSpPr/>
          <p:nvPr/>
        </p:nvSpPr>
        <p:spPr>
          <a:xfrm>
            <a:off x="62815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6"/>
          <p:cNvSpPr/>
          <p:nvPr/>
        </p:nvSpPr>
        <p:spPr>
          <a:xfrm>
            <a:off x="68149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6"/>
          <p:cNvSpPr/>
          <p:nvPr/>
        </p:nvSpPr>
        <p:spPr>
          <a:xfrm>
            <a:off x="73483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6"/>
          <p:cNvSpPr/>
          <p:nvPr/>
        </p:nvSpPr>
        <p:spPr>
          <a:xfrm>
            <a:off x="15571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6"/>
          <p:cNvSpPr/>
          <p:nvPr/>
        </p:nvSpPr>
        <p:spPr>
          <a:xfrm>
            <a:off x="20905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6"/>
          <p:cNvSpPr/>
          <p:nvPr/>
        </p:nvSpPr>
        <p:spPr>
          <a:xfrm>
            <a:off x="2623975" y="3779575"/>
            <a:ext cx="338100" cy="41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6"/>
          <p:cNvSpPr txBox="1"/>
          <p:nvPr/>
        </p:nvSpPr>
        <p:spPr>
          <a:xfrm>
            <a:off x="3624175" y="4181575"/>
            <a:ext cx="25992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Number of Images loaded in memory at once 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= batch size</a:t>
            </a:r>
            <a:endParaRPr sz="12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cxnSp>
        <p:nvCxnSpPr>
          <p:cNvPr id="715" name="Google Shape;715;p46"/>
          <p:cNvCxnSpPr/>
          <p:nvPr/>
        </p:nvCxnSpPr>
        <p:spPr>
          <a:xfrm>
            <a:off x="4588525" y="3617850"/>
            <a:ext cx="300" cy="5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6" name="Google Shape;716;p46"/>
          <p:cNvSpPr txBox="1"/>
          <p:nvPr/>
        </p:nvSpPr>
        <p:spPr>
          <a:xfrm>
            <a:off x="3471775" y="1429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1,000s of Images available on Disk</a:t>
            </a:r>
            <a:endParaRPr sz="12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7"/>
          <p:cNvSpPr txBox="1"/>
          <p:nvPr/>
        </p:nvSpPr>
        <p:spPr>
          <a:xfrm>
            <a:off x="4572000" y="14060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How do we build such a function? 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22" name="Google Shape;7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7"/>
          <p:cNvSpPr txBox="1"/>
          <p:nvPr/>
        </p:nvSpPr>
        <p:spPr>
          <a:xfrm>
            <a:off x="4572000" y="26252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We can use python generators!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8"/>
          <p:cNvSpPr txBox="1"/>
          <p:nvPr/>
        </p:nvSpPr>
        <p:spPr>
          <a:xfrm>
            <a:off x="4572000" y="14060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is a python generator?</a:t>
            </a:r>
            <a:r>
              <a:rPr lang="en" sz="1800">
                <a:solidFill>
                  <a:srgbClr val="434343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</a:t>
            </a:r>
            <a:endParaRPr sz="1800">
              <a:solidFill>
                <a:srgbClr val="434343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29" name="Google Shape;7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675" y="1313850"/>
            <a:ext cx="2515801" cy="25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48"/>
          <p:cNvSpPr txBox="1"/>
          <p:nvPr/>
        </p:nvSpPr>
        <p:spPr>
          <a:xfrm>
            <a:off x="4572000" y="2625250"/>
            <a:ext cx="33309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Let’s check in the code!</a:t>
            </a:r>
            <a:endParaRPr sz="18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9"/>
          <p:cNvSpPr txBox="1"/>
          <p:nvPr/>
        </p:nvSpPr>
        <p:spPr>
          <a:xfrm>
            <a:off x="3863525" y="1719225"/>
            <a:ext cx="44619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Good news :)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Keras has a pre-built batch generator for images </a:t>
            </a:r>
            <a:endParaRPr>
              <a:solidFill>
                <a:srgbClr val="99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36" name="Google Shape;7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675" y="1672100"/>
            <a:ext cx="1538550" cy="1643549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49"/>
          <p:cNvSpPr txBox="1"/>
          <p:nvPr/>
        </p:nvSpPr>
        <p:spPr>
          <a:xfrm>
            <a:off x="4005225" y="2785425"/>
            <a:ext cx="4090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</a:rPr>
              <a:t>ImageDataGenerator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0"/>
          <p:cNvSpPr txBox="1"/>
          <p:nvPr/>
        </p:nvSpPr>
        <p:spPr>
          <a:xfrm>
            <a:off x="1069675" y="2002600"/>
            <a:ext cx="72558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Exercise</a:t>
            </a:r>
            <a:endParaRPr i="1"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Building an image classifier using </a:t>
            </a:r>
            <a:r>
              <a:rPr b="1"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ImageDataGenerator</a:t>
            </a:r>
            <a:endParaRPr b="1" sz="1200">
              <a:solidFill>
                <a:srgbClr val="99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1"/>
          <p:cNvSpPr txBox="1"/>
          <p:nvPr/>
        </p:nvSpPr>
        <p:spPr>
          <a:xfrm>
            <a:off x="278850" y="2358000"/>
            <a:ext cx="18354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How do we get more data?</a:t>
            </a:r>
            <a:endParaRPr i="1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48" name="Google Shape;7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150" y="0"/>
            <a:ext cx="6755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3800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/>
        </p:nvSpPr>
        <p:spPr>
          <a:xfrm>
            <a:off x="6889175" y="1475550"/>
            <a:ext cx="19431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Working with real world data</a:t>
            </a:r>
            <a:endParaRPr sz="3000">
              <a:solidFill>
                <a:srgbClr val="43434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2"/>
          <p:cNvSpPr txBox="1"/>
          <p:nvPr/>
        </p:nvSpPr>
        <p:spPr>
          <a:xfrm>
            <a:off x="1069669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Image Augmentation</a:t>
            </a:r>
            <a:endParaRPr sz="24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Creating more images from existing Image</a:t>
            </a:r>
            <a:endParaRPr sz="1200">
              <a:solidFill>
                <a:srgbClr val="BF9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313" y="1417225"/>
            <a:ext cx="5559374" cy="19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3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53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</a:t>
            </a: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53"/>
          <p:cNvSpPr txBox="1"/>
          <p:nvPr/>
        </p:nvSpPr>
        <p:spPr>
          <a:xfrm>
            <a:off x="3272400" y="36992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Horizontal flip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4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54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54"/>
          <p:cNvSpPr txBox="1"/>
          <p:nvPr/>
        </p:nvSpPr>
        <p:spPr>
          <a:xfrm>
            <a:off x="3272400" y="36992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Shifting image randomly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69" name="Google Shape;7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13" y="1409775"/>
            <a:ext cx="5477571" cy="1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5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55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55"/>
          <p:cNvSpPr txBox="1"/>
          <p:nvPr/>
        </p:nvSpPr>
        <p:spPr>
          <a:xfrm>
            <a:off x="3272400" y="36992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Rotating image randomly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77" name="Google Shape;7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13" y="1485975"/>
            <a:ext cx="5477571" cy="1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6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56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56"/>
          <p:cNvSpPr txBox="1"/>
          <p:nvPr/>
        </p:nvSpPr>
        <p:spPr>
          <a:xfrm>
            <a:off x="3272400" y="36992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Shearing</a:t>
            </a: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image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85" name="Google Shape;7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13" y="1485975"/>
            <a:ext cx="5477571" cy="1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7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57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57"/>
          <p:cNvSpPr txBox="1"/>
          <p:nvPr/>
        </p:nvSpPr>
        <p:spPr>
          <a:xfrm>
            <a:off x="3272400" y="3699250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Zoomed</a:t>
            </a: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 image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793" name="Google Shape;7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13" y="1465113"/>
            <a:ext cx="5477571" cy="1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8"/>
          <p:cNvSpPr txBox="1"/>
          <p:nvPr/>
        </p:nvSpPr>
        <p:spPr>
          <a:xfrm>
            <a:off x="1972800" y="1034775"/>
            <a:ext cx="2599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Original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58"/>
          <p:cNvSpPr txBox="1"/>
          <p:nvPr/>
        </p:nvSpPr>
        <p:spPr>
          <a:xfrm>
            <a:off x="4809800" y="1034775"/>
            <a:ext cx="2429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 image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58"/>
          <p:cNvSpPr txBox="1"/>
          <p:nvPr/>
        </p:nvSpPr>
        <p:spPr>
          <a:xfrm>
            <a:off x="1972800" y="3699250"/>
            <a:ext cx="5266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Multiple transformations at once</a:t>
            </a:r>
            <a:endParaRPr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pic>
        <p:nvPicPr>
          <p:cNvPr id="801" name="Google Shape;8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13" y="1485975"/>
            <a:ext cx="5477571" cy="19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9"/>
          <p:cNvSpPr txBox="1"/>
          <p:nvPr/>
        </p:nvSpPr>
        <p:spPr>
          <a:xfrm>
            <a:off x="1069669" y="2358000"/>
            <a:ext cx="72558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Image Augmentation </a:t>
            </a: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using</a:t>
            </a:r>
            <a:endParaRPr sz="18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9900FF"/>
                </a:solidFill>
                <a:latin typeface="Georgia"/>
                <a:ea typeface="Georgia"/>
                <a:cs typeface="Georgia"/>
                <a:sym typeface="Georgia"/>
              </a:rPr>
              <a:t>ImageDataGenerator</a:t>
            </a:r>
            <a:endParaRPr sz="1200">
              <a:solidFill>
                <a:srgbClr val="99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0"/>
          <p:cNvSpPr txBox="1"/>
          <p:nvPr/>
        </p:nvSpPr>
        <p:spPr>
          <a:xfrm>
            <a:off x="944100" y="1905900"/>
            <a:ext cx="72558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Exercise</a:t>
            </a:r>
            <a:endParaRPr sz="1800" u="sng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Building an Image classifier using </a:t>
            </a:r>
            <a:r>
              <a:rPr lang="en" sz="2400">
                <a:solidFill>
                  <a:srgbClr val="BF9000"/>
                </a:solidFill>
                <a:latin typeface="Georgia"/>
                <a:ea typeface="Georgia"/>
                <a:cs typeface="Georgia"/>
                <a:sym typeface="Georgia"/>
              </a:rPr>
              <a:t>Image Augmentation</a:t>
            </a:r>
            <a:endParaRPr sz="1200">
              <a:solidFill>
                <a:srgbClr val="BF9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/>
          <p:nvPr/>
        </p:nvSpPr>
        <p:spPr>
          <a:xfrm>
            <a:off x="3861350" y="1773300"/>
            <a:ext cx="1887948" cy="1281204"/>
          </a:xfrm>
          <a:prstGeom prst="cloud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to organize image data?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3861350" y="1773300"/>
            <a:ext cx="1887948" cy="1281204"/>
          </a:xfrm>
          <a:prstGeom prst="cloud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organize image data?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6299750" y="706500"/>
            <a:ext cx="1887948" cy="1281204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Visualize image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/>
          <p:nvPr/>
        </p:nvSpPr>
        <p:spPr>
          <a:xfrm>
            <a:off x="3861350" y="1773300"/>
            <a:ext cx="1887948" cy="1281204"/>
          </a:xfrm>
          <a:prstGeom prst="cloud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organize image data?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1422950" y="2916300"/>
            <a:ext cx="2037420" cy="1344168"/>
          </a:xfrm>
          <a:prstGeom prst="cloud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Loading Images for training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6299750" y="706500"/>
            <a:ext cx="1887948" cy="1281204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Visualize image 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/>
          <p:nvPr/>
        </p:nvSpPr>
        <p:spPr>
          <a:xfrm>
            <a:off x="1118150" y="782700"/>
            <a:ext cx="1829088" cy="1217916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Working with 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ifferent image Sizes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9"/>
          <p:cNvSpPr/>
          <p:nvPr/>
        </p:nvSpPr>
        <p:spPr>
          <a:xfrm>
            <a:off x="3861350" y="1773300"/>
            <a:ext cx="1887948" cy="1281204"/>
          </a:xfrm>
          <a:prstGeom prst="cloud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organize image data?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9"/>
          <p:cNvSpPr/>
          <p:nvPr/>
        </p:nvSpPr>
        <p:spPr>
          <a:xfrm>
            <a:off x="1422950" y="2916300"/>
            <a:ext cx="2037420" cy="1344168"/>
          </a:xfrm>
          <a:prstGeom prst="cloud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Loading Images for training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9"/>
          <p:cNvSpPr/>
          <p:nvPr/>
        </p:nvSpPr>
        <p:spPr>
          <a:xfrm>
            <a:off x="6299750" y="706500"/>
            <a:ext cx="1887948" cy="1281204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Visualize image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/>
          <p:nvPr/>
        </p:nvSpPr>
        <p:spPr>
          <a:xfrm>
            <a:off x="1118150" y="782700"/>
            <a:ext cx="1829088" cy="1217916"/>
          </a:xfrm>
          <a:prstGeom prst="cloud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Working with different image Sizes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30"/>
          <p:cNvSpPr/>
          <p:nvPr/>
        </p:nvSpPr>
        <p:spPr>
          <a:xfrm>
            <a:off x="3861350" y="1773300"/>
            <a:ext cx="1887948" cy="1281204"/>
          </a:xfrm>
          <a:prstGeom prst="cloud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organize image data?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0"/>
          <p:cNvSpPr/>
          <p:nvPr/>
        </p:nvSpPr>
        <p:spPr>
          <a:xfrm>
            <a:off x="1422950" y="2916300"/>
            <a:ext cx="2037420" cy="1344168"/>
          </a:xfrm>
          <a:prstGeom prst="cloud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Loading Images for training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0"/>
          <p:cNvSpPr/>
          <p:nvPr/>
        </p:nvSpPr>
        <p:spPr>
          <a:xfrm>
            <a:off x="6223550" y="2763900"/>
            <a:ext cx="2037420" cy="1344168"/>
          </a:xfrm>
          <a:prstGeom prst="cloud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to get more data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for training?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30"/>
          <p:cNvSpPr/>
          <p:nvPr/>
        </p:nvSpPr>
        <p:spPr>
          <a:xfrm>
            <a:off x="6299750" y="706500"/>
            <a:ext cx="1887948" cy="1281204"/>
          </a:xfrm>
          <a:prstGeom prst="cloud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Visualize image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/>
        </p:nvSpPr>
        <p:spPr>
          <a:xfrm>
            <a:off x="6803300" y="2358000"/>
            <a:ext cx="21393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How to organize Image Data</a:t>
            </a:r>
            <a:endParaRPr i="1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5793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CPNEXT16 Theme">
  <a:themeElements>
    <a:clrScheme name="Custom 15">
      <a:dk1>
        <a:srgbClr val="000000"/>
      </a:dk1>
      <a:lt1>
        <a:srgbClr val="FFFFFF"/>
      </a:lt1>
      <a:dk2>
        <a:srgbClr val="191919"/>
      </a:dk2>
      <a:lt2>
        <a:srgbClr val="E6E6E6"/>
      </a:lt2>
      <a:accent1>
        <a:srgbClr val="4285F4"/>
      </a:accent1>
      <a:accent2>
        <a:srgbClr val="EA4335"/>
      </a:accent2>
      <a:accent3>
        <a:srgbClr val="FBB405"/>
      </a:accent3>
      <a:accent4>
        <a:srgbClr val="34A853"/>
      </a:accent4>
      <a:accent5>
        <a:srgbClr val="3167D6"/>
      </a:accent5>
      <a:accent6>
        <a:srgbClr val="75757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